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7"/>
  </p:notesMasterIdLst>
  <p:sldIdLst>
    <p:sldId id="257" r:id="rId2"/>
    <p:sldId id="311" r:id="rId3"/>
    <p:sldId id="344" r:id="rId4"/>
    <p:sldId id="642" r:id="rId5"/>
    <p:sldId id="697" r:id="rId6"/>
    <p:sldId id="646" r:id="rId7"/>
    <p:sldId id="651" r:id="rId8"/>
    <p:sldId id="653" r:id="rId9"/>
    <p:sldId id="659" r:id="rId10"/>
    <p:sldId id="661" r:id="rId11"/>
    <p:sldId id="663" r:id="rId12"/>
    <p:sldId id="664" r:id="rId13"/>
    <p:sldId id="667" r:id="rId14"/>
    <p:sldId id="670" r:id="rId15"/>
    <p:sldId id="672" r:id="rId16"/>
    <p:sldId id="673" r:id="rId17"/>
    <p:sldId id="674" r:id="rId18"/>
    <p:sldId id="679" r:id="rId19"/>
    <p:sldId id="680" r:id="rId20"/>
    <p:sldId id="681" r:id="rId21"/>
    <p:sldId id="683" r:id="rId22"/>
    <p:sldId id="684" r:id="rId23"/>
    <p:sldId id="685" r:id="rId24"/>
    <p:sldId id="686" r:id="rId25"/>
    <p:sldId id="687" r:id="rId26"/>
    <p:sldId id="699" r:id="rId27"/>
    <p:sldId id="700" r:id="rId28"/>
    <p:sldId id="701" r:id="rId29"/>
    <p:sldId id="690" r:id="rId30"/>
    <p:sldId id="691" r:id="rId31"/>
    <p:sldId id="693" r:id="rId32"/>
    <p:sldId id="692" r:id="rId33"/>
    <p:sldId id="694" r:id="rId34"/>
    <p:sldId id="695" r:id="rId35"/>
    <p:sldId id="696" r:id="rId36"/>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067" autoAdjust="0"/>
  </p:normalViewPr>
  <p:slideViewPr>
    <p:cSldViewPr>
      <p:cViewPr varScale="1">
        <p:scale>
          <a:sx n="85" d="100"/>
          <a:sy n="85" d="100"/>
        </p:scale>
        <p:origin x="1074" y="6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voGyHN-tWMg</a:t>
            </a:r>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26</a:t>
            </a:fld>
            <a:endParaRPr lang="en-GB" altLang="en-US"/>
          </a:p>
        </p:txBody>
      </p:sp>
    </p:spTree>
    <p:extLst>
      <p:ext uri="{BB962C8B-B14F-4D97-AF65-F5344CB8AC3E}">
        <p14:creationId xmlns:p14="http://schemas.microsoft.com/office/powerpoint/2010/main" val="229921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35</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96476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voGyHN-tWMg?feature=oembed"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wired.co.uk/article/amazon-microwave-alex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finance.yahoo.com/news/google-ceo-sundar-pichai-warns-151300302.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Risk Management</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September 24,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29" y="-922211"/>
            <a:ext cx="10079567" cy="7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1323">
                <a:latin typeface="Times New Roman" panose="02020603050405020304" pitchFamily="18" charset="0"/>
                <a:cs typeface="Times New Roman" panose="02020603050405020304" pitchFamily="18" charset="0"/>
              </a:rPr>
              <a:t> </a:t>
            </a:r>
          </a:p>
          <a:p>
            <a:endParaRPr lang="en-US" altLang="en-US" sz="2646">
              <a:latin typeface="Times New Roman" panose="02020603050405020304" pitchFamily="18" charset="0"/>
              <a:cs typeface="Times New Roman" panose="02020603050405020304" pitchFamily="18" charset="0"/>
            </a:endParaRPr>
          </a:p>
        </p:txBody>
      </p:sp>
      <p:sp>
        <p:nvSpPr>
          <p:cNvPr id="43011" name="Rectangle 57"/>
          <p:cNvSpPr>
            <a:spLocks noChangeArrowheads="1"/>
          </p:cNvSpPr>
          <p:nvPr/>
        </p:nvSpPr>
        <p:spPr bwMode="auto">
          <a:xfrm>
            <a:off x="529" y="-652723"/>
            <a:ext cx="10079567" cy="7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1323">
                <a:latin typeface="Times New Roman" panose="02020603050405020304" pitchFamily="18" charset="0"/>
                <a:cs typeface="Times New Roman" panose="02020603050405020304" pitchFamily="18" charset="0"/>
              </a:rPr>
              <a:t> </a:t>
            </a:r>
          </a:p>
          <a:p>
            <a:endParaRPr lang="en-US" altLang="en-US" sz="2646">
              <a:latin typeface="Times New Roman" panose="02020603050405020304" pitchFamily="18" charset="0"/>
              <a:cs typeface="Times New Roman" panose="02020603050405020304" pitchFamily="18" charset="0"/>
            </a:endParaRPr>
          </a:p>
        </p:txBody>
      </p:sp>
      <p:grpSp>
        <p:nvGrpSpPr>
          <p:cNvPr id="43012" name="Group 94"/>
          <p:cNvGrpSpPr>
            <a:grpSpLocks/>
          </p:cNvGrpSpPr>
          <p:nvPr/>
        </p:nvGrpSpPr>
        <p:grpSpPr bwMode="auto">
          <a:xfrm>
            <a:off x="672500" y="503978"/>
            <a:ext cx="8558812" cy="5963744"/>
            <a:chOff x="0" y="403"/>
            <a:chExt cx="2316" cy="4491"/>
          </a:xfrm>
        </p:grpSpPr>
        <p:sp>
          <p:nvSpPr>
            <p:cNvPr id="43019" name="Rectangle 58"/>
            <p:cNvSpPr>
              <a:spLocks noChangeArrowheads="1"/>
            </p:cNvSpPr>
            <p:nvPr/>
          </p:nvSpPr>
          <p:spPr bwMode="auto">
            <a:xfrm>
              <a:off x="0" y="403"/>
              <a:ext cx="106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sp>
          <p:nvSpPr>
            <p:cNvPr id="43020" name="Rectangle 59"/>
            <p:cNvSpPr>
              <a:spLocks noChangeArrowheads="1"/>
            </p:cNvSpPr>
            <p:nvPr/>
          </p:nvSpPr>
          <p:spPr bwMode="auto">
            <a:xfrm>
              <a:off x="1065" y="403"/>
              <a:ext cx="45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sp>
          <p:nvSpPr>
            <p:cNvPr id="43021" name="Rectangle 60"/>
            <p:cNvSpPr>
              <a:spLocks noChangeArrowheads="1"/>
            </p:cNvSpPr>
            <p:nvPr/>
          </p:nvSpPr>
          <p:spPr bwMode="auto">
            <a:xfrm>
              <a:off x="1520" y="403"/>
              <a:ext cx="33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sp>
          <p:nvSpPr>
            <p:cNvPr id="43022" name="Rectangle 61"/>
            <p:cNvSpPr>
              <a:spLocks noChangeArrowheads="1"/>
            </p:cNvSpPr>
            <p:nvPr/>
          </p:nvSpPr>
          <p:spPr bwMode="auto">
            <a:xfrm>
              <a:off x="1853" y="403"/>
              <a:ext cx="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sp>
          <p:nvSpPr>
            <p:cNvPr id="43023" name="Rectangle 62"/>
            <p:cNvSpPr>
              <a:spLocks noChangeArrowheads="1"/>
            </p:cNvSpPr>
            <p:nvPr/>
          </p:nvSpPr>
          <p:spPr bwMode="auto">
            <a:xfrm>
              <a:off x="0" y="806"/>
              <a:ext cx="106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sp>
          <p:nvSpPr>
            <p:cNvPr id="43051" name="Rectangle 90"/>
            <p:cNvSpPr>
              <a:spLocks noChangeArrowheads="1"/>
            </p:cNvSpPr>
            <p:nvPr/>
          </p:nvSpPr>
          <p:spPr bwMode="auto">
            <a:xfrm>
              <a:off x="0" y="4491"/>
              <a:ext cx="1065"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sp>
          <p:nvSpPr>
            <p:cNvPr id="43053" name="Rectangle 92"/>
            <p:cNvSpPr>
              <a:spLocks noChangeArrowheads="1"/>
            </p:cNvSpPr>
            <p:nvPr/>
          </p:nvSpPr>
          <p:spPr bwMode="auto">
            <a:xfrm>
              <a:off x="1520" y="4491"/>
              <a:ext cx="33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Times New Roman" panose="02020603050405020304" pitchFamily="18" charset="0"/>
                </a:rPr>
                <a:t> </a:t>
              </a:r>
            </a:p>
            <a:p>
              <a:endParaRPr lang="en-US" altLang="en-US" sz="3600">
                <a:latin typeface="Times New Roman" panose="02020603050405020304" pitchFamily="18" charset="0"/>
                <a:cs typeface="Times New Roman" panose="02020603050405020304" pitchFamily="18" charset="0"/>
              </a:endParaRPr>
            </a:p>
          </p:txBody>
        </p:sp>
      </p:grpSp>
      <p:sp>
        <p:nvSpPr>
          <p:cNvPr id="47"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
        <p:nvSpPr>
          <p:cNvPr id="3" name="Rectangle 2"/>
          <p:cNvSpPr/>
          <p:nvPr/>
        </p:nvSpPr>
        <p:spPr>
          <a:xfrm>
            <a:off x="2449512" y="122237"/>
            <a:ext cx="5643562" cy="1323439"/>
          </a:xfrm>
          <a:prstGeom prst="rect">
            <a:avLst/>
          </a:prstGeom>
        </p:spPr>
        <p:txBody>
          <a:bodyPr wrap="square">
            <a:spAutoFit/>
          </a:bodyPr>
          <a:lstStyle/>
          <a:p>
            <a:pPr algn="ctr"/>
            <a:r>
              <a:rPr lang="en-US" altLang="en-US" sz="4000" b="1" dirty="0">
                <a:solidFill>
                  <a:srgbClr val="2C7C9F"/>
                </a:solidFill>
                <a:latin typeface="Times New Roman" panose="02020603050405020304" pitchFamily="18" charset="0"/>
                <a:cs typeface="Times New Roman" panose="02020603050405020304" pitchFamily="18" charset="0"/>
              </a:rPr>
              <a:t>STEP 3 – Analyze Risks: Payoff Table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1693119"/>
              </p:ext>
            </p:extLst>
          </p:nvPr>
        </p:nvGraphicFramePr>
        <p:xfrm>
          <a:off x="620712" y="1310957"/>
          <a:ext cx="8915401" cy="5273040"/>
        </p:xfrm>
        <a:graphic>
          <a:graphicData uri="http://schemas.openxmlformats.org/drawingml/2006/table">
            <a:tbl>
              <a:tblPr firstRow="1" bandRow="1">
                <a:tableStyleId>{5C22544A-7EE6-4342-B048-85BDC9FD1C3A}</a:tableStyleId>
              </a:tblPr>
              <a:tblGrid>
                <a:gridCol w="3234791">
                  <a:extLst>
                    <a:ext uri="{9D8B030D-6E8A-4147-A177-3AD203B41FA5}">
                      <a16:colId xmlns:a16="http://schemas.microsoft.com/office/drawing/2014/main" val="2026682009"/>
                    </a:ext>
                  </a:extLst>
                </a:gridCol>
                <a:gridCol w="1788340">
                  <a:extLst>
                    <a:ext uri="{9D8B030D-6E8A-4147-A177-3AD203B41FA5}">
                      <a16:colId xmlns:a16="http://schemas.microsoft.com/office/drawing/2014/main" val="3157854995"/>
                    </a:ext>
                  </a:extLst>
                </a:gridCol>
                <a:gridCol w="1946135">
                  <a:extLst>
                    <a:ext uri="{9D8B030D-6E8A-4147-A177-3AD203B41FA5}">
                      <a16:colId xmlns:a16="http://schemas.microsoft.com/office/drawing/2014/main" val="891867676"/>
                    </a:ext>
                  </a:extLst>
                </a:gridCol>
                <a:gridCol w="1946135">
                  <a:extLst>
                    <a:ext uri="{9D8B030D-6E8A-4147-A177-3AD203B41FA5}">
                      <a16:colId xmlns:a16="http://schemas.microsoft.com/office/drawing/2014/main" val="3299000803"/>
                    </a:ext>
                  </a:extLst>
                </a:gridCol>
              </a:tblGrid>
              <a:tr h="370840">
                <a:tc>
                  <a:txBody>
                    <a:bodyPr/>
                    <a:lstStyle/>
                    <a:p>
                      <a:pPr algn="ctr"/>
                      <a:r>
                        <a:rPr lang="en-US" sz="2000" dirty="0"/>
                        <a:t>Schedule Risk</a:t>
                      </a:r>
                    </a:p>
                  </a:txBody>
                  <a:tcPr/>
                </a:tc>
                <a:tc>
                  <a:txBody>
                    <a:bodyPr/>
                    <a:lstStyle/>
                    <a:p>
                      <a:pPr algn="ctr"/>
                      <a:r>
                        <a:rPr lang="en-US" sz="2000" dirty="0"/>
                        <a:t>Probability</a:t>
                      </a:r>
                    </a:p>
                  </a:txBody>
                  <a:tcPr/>
                </a:tc>
                <a:tc>
                  <a:txBody>
                    <a:bodyPr/>
                    <a:lstStyle/>
                    <a:p>
                      <a:pPr algn="ctr"/>
                      <a:r>
                        <a:rPr lang="en-US" sz="2000" dirty="0"/>
                        <a:t>Payoff</a:t>
                      </a:r>
                    </a:p>
                    <a:p>
                      <a:pPr algn="ctr"/>
                      <a:r>
                        <a:rPr lang="en-US" sz="2000" dirty="0"/>
                        <a:t>In Thousands</a:t>
                      </a:r>
                    </a:p>
                  </a:txBody>
                  <a:tcPr/>
                </a:tc>
                <a:tc>
                  <a:txBody>
                    <a:bodyPr/>
                    <a:lstStyle/>
                    <a:p>
                      <a:pPr algn="ctr"/>
                      <a:r>
                        <a:rPr lang="en-US" sz="2000" dirty="0" err="1"/>
                        <a:t>Prob</a:t>
                      </a:r>
                      <a:r>
                        <a:rPr lang="en-US" sz="2000" dirty="0"/>
                        <a:t> * Payoff</a:t>
                      </a:r>
                    </a:p>
                    <a:p>
                      <a:pPr algn="ctr"/>
                      <a:r>
                        <a:rPr lang="en-US" sz="2000" dirty="0"/>
                        <a:t>In Thousands</a:t>
                      </a:r>
                    </a:p>
                  </a:txBody>
                  <a:tcPr/>
                </a:tc>
                <a:extLst>
                  <a:ext uri="{0D108BD9-81ED-4DB2-BD59-A6C34878D82A}">
                    <a16:rowId xmlns:a16="http://schemas.microsoft.com/office/drawing/2014/main" val="553684838"/>
                  </a:ext>
                </a:extLst>
              </a:tr>
              <a:tr h="370840">
                <a:tc>
                  <a:txBody>
                    <a:bodyPr/>
                    <a:lstStyle/>
                    <a:p>
                      <a:r>
                        <a:rPr lang="en-US" sz="2400" dirty="0" err="1"/>
                        <a:t>Proj</a:t>
                      </a:r>
                      <a:r>
                        <a:rPr lang="en-US" sz="2400" dirty="0"/>
                        <a:t> Comp 20 days early</a:t>
                      </a:r>
                    </a:p>
                  </a:txBody>
                  <a:tcPr/>
                </a:tc>
                <a:tc>
                  <a:txBody>
                    <a:bodyPr/>
                    <a:lstStyle/>
                    <a:p>
                      <a:pPr algn="r"/>
                      <a:r>
                        <a:rPr lang="en-US" sz="2400" dirty="0"/>
                        <a:t>5%</a:t>
                      </a:r>
                    </a:p>
                  </a:txBody>
                  <a:tcPr/>
                </a:tc>
                <a:tc>
                  <a:txBody>
                    <a:bodyPr/>
                    <a:lstStyle/>
                    <a:p>
                      <a:pPr algn="r"/>
                      <a:r>
                        <a:rPr lang="en-US" sz="2400" dirty="0"/>
                        <a:t>$200</a:t>
                      </a:r>
                    </a:p>
                  </a:txBody>
                  <a:tcPr/>
                </a:tc>
                <a:tc>
                  <a:txBody>
                    <a:bodyPr/>
                    <a:lstStyle/>
                    <a:p>
                      <a:pPr algn="r"/>
                      <a:r>
                        <a:rPr lang="en-US" sz="2400" dirty="0"/>
                        <a:t>$10</a:t>
                      </a:r>
                    </a:p>
                  </a:txBody>
                  <a:tcPr/>
                </a:tc>
                <a:extLst>
                  <a:ext uri="{0D108BD9-81ED-4DB2-BD59-A6C34878D82A}">
                    <a16:rowId xmlns:a16="http://schemas.microsoft.com/office/drawing/2014/main" val="3587951561"/>
                  </a:ext>
                </a:extLst>
              </a:tr>
              <a:tr h="370840">
                <a:tc>
                  <a:txBody>
                    <a:bodyPr/>
                    <a:lstStyle/>
                    <a:p>
                      <a:r>
                        <a:rPr lang="en-US" sz="2400" dirty="0" err="1"/>
                        <a:t>Proj</a:t>
                      </a:r>
                      <a:r>
                        <a:rPr lang="en-US" sz="2400" dirty="0"/>
                        <a:t> Comp 10 days early</a:t>
                      </a:r>
                    </a:p>
                  </a:txBody>
                  <a:tcPr/>
                </a:tc>
                <a:tc>
                  <a:txBody>
                    <a:bodyPr/>
                    <a:lstStyle/>
                    <a:p>
                      <a:pPr algn="r"/>
                      <a:r>
                        <a:rPr lang="en-US" sz="2400" dirty="0"/>
                        <a:t>20%</a:t>
                      </a:r>
                    </a:p>
                  </a:txBody>
                  <a:tcPr/>
                </a:tc>
                <a:tc>
                  <a:txBody>
                    <a:bodyPr/>
                    <a:lstStyle/>
                    <a:p>
                      <a:pPr algn="r"/>
                      <a:r>
                        <a:rPr lang="en-US" sz="2400" dirty="0"/>
                        <a:t>$150</a:t>
                      </a:r>
                    </a:p>
                  </a:txBody>
                  <a:tcPr/>
                </a:tc>
                <a:tc>
                  <a:txBody>
                    <a:bodyPr/>
                    <a:lstStyle/>
                    <a:p>
                      <a:pPr algn="r"/>
                      <a:r>
                        <a:rPr lang="en-US" sz="2400" dirty="0"/>
                        <a:t>$30</a:t>
                      </a:r>
                    </a:p>
                  </a:txBody>
                  <a:tcPr/>
                </a:tc>
                <a:extLst>
                  <a:ext uri="{0D108BD9-81ED-4DB2-BD59-A6C34878D82A}">
                    <a16:rowId xmlns:a16="http://schemas.microsoft.com/office/drawing/2014/main" val="719460207"/>
                  </a:ext>
                </a:extLst>
              </a:tr>
              <a:tr h="370840">
                <a:tc>
                  <a:txBody>
                    <a:bodyPr/>
                    <a:lstStyle/>
                    <a:p>
                      <a:r>
                        <a:rPr lang="en-US" sz="2400" dirty="0" err="1"/>
                        <a:t>Proj</a:t>
                      </a:r>
                      <a:r>
                        <a:rPr lang="en-US" sz="2400" dirty="0"/>
                        <a:t> Comp on schedule</a:t>
                      </a:r>
                    </a:p>
                  </a:txBody>
                  <a:tcPr/>
                </a:tc>
                <a:tc>
                  <a:txBody>
                    <a:bodyPr/>
                    <a:lstStyle/>
                    <a:p>
                      <a:pPr algn="r"/>
                      <a:r>
                        <a:rPr lang="en-US" sz="2400" dirty="0"/>
                        <a:t>50%</a:t>
                      </a:r>
                    </a:p>
                  </a:txBody>
                  <a:tcPr/>
                </a:tc>
                <a:tc>
                  <a:txBody>
                    <a:bodyPr/>
                    <a:lstStyle/>
                    <a:p>
                      <a:pPr algn="r"/>
                      <a:r>
                        <a:rPr lang="en-US" sz="2400" dirty="0"/>
                        <a:t>$100</a:t>
                      </a:r>
                    </a:p>
                  </a:txBody>
                  <a:tcPr/>
                </a:tc>
                <a:tc>
                  <a:txBody>
                    <a:bodyPr/>
                    <a:lstStyle/>
                    <a:p>
                      <a:pPr algn="r"/>
                      <a:r>
                        <a:rPr lang="en-US" sz="2400" dirty="0"/>
                        <a:t>$50</a:t>
                      </a:r>
                    </a:p>
                  </a:txBody>
                  <a:tcPr/>
                </a:tc>
                <a:extLst>
                  <a:ext uri="{0D108BD9-81ED-4DB2-BD59-A6C34878D82A}">
                    <a16:rowId xmlns:a16="http://schemas.microsoft.com/office/drawing/2014/main" val="2976965247"/>
                  </a:ext>
                </a:extLst>
              </a:tr>
              <a:tr h="370840">
                <a:tc>
                  <a:txBody>
                    <a:bodyPr/>
                    <a:lstStyle/>
                    <a:p>
                      <a:r>
                        <a:rPr lang="en-US" sz="2400" dirty="0" err="1"/>
                        <a:t>Proj</a:t>
                      </a:r>
                      <a:r>
                        <a:rPr lang="en-US" sz="2400" dirty="0"/>
                        <a:t> Comp 10 days late</a:t>
                      </a:r>
                    </a:p>
                  </a:txBody>
                  <a:tcPr/>
                </a:tc>
                <a:tc>
                  <a:txBody>
                    <a:bodyPr/>
                    <a:lstStyle/>
                    <a:p>
                      <a:pPr algn="r"/>
                      <a:r>
                        <a:rPr lang="en-US" sz="2400" dirty="0"/>
                        <a:t>20%</a:t>
                      </a:r>
                    </a:p>
                  </a:txBody>
                  <a:tcPr/>
                </a:tc>
                <a:tc>
                  <a:txBody>
                    <a:bodyPr/>
                    <a:lstStyle/>
                    <a:p>
                      <a:pPr algn="r"/>
                      <a:r>
                        <a:rPr lang="en-US" sz="2400" dirty="0"/>
                        <a:t>$0</a:t>
                      </a:r>
                    </a:p>
                  </a:txBody>
                  <a:tcPr/>
                </a:tc>
                <a:tc>
                  <a:txBody>
                    <a:bodyPr/>
                    <a:lstStyle/>
                    <a:p>
                      <a:pPr algn="r"/>
                      <a:r>
                        <a:rPr lang="en-US" sz="2400" dirty="0"/>
                        <a:t>$0</a:t>
                      </a:r>
                    </a:p>
                  </a:txBody>
                  <a:tcPr/>
                </a:tc>
                <a:extLst>
                  <a:ext uri="{0D108BD9-81ED-4DB2-BD59-A6C34878D82A}">
                    <a16:rowId xmlns:a16="http://schemas.microsoft.com/office/drawing/2014/main" val="4015565573"/>
                  </a:ext>
                </a:extLst>
              </a:tr>
              <a:tr h="370840">
                <a:tc>
                  <a:txBody>
                    <a:bodyPr/>
                    <a:lstStyle/>
                    <a:p>
                      <a:r>
                        <a:rPr lang="en-US" sz="2400" dirty="0" err="1"/>
                        <a:t>Proj</a:t>
                      </a:r>
                      <a:r>
                        <a:rPr lang="en-US" sz="2400" dirty="0"/>
                        <a:t> Comp 20 days late</a:t>
                      </a:r>
                    </a:p>
                  </a:txBody>
                  <a:tcPr/>
                </a:tc>
                <a:tc>
                  <a:txBody>
                    <a:bodyPr/>
                    <a:lstStyle/>
                    <a:p>
                      <a:pPr algn="r"/>
                      <a:r>
                        <a:rPr lang="en-US" sz="2400" dirty="0"/>
                        <a:t>5%</a:t>
                      </a:r>
                    </a:p>
                  </a:txBody>
                  <a:tcPr/>
                </a:tc>
                <a:tc>
                  <a:txBody>
                    <a:bodyPr/>
                    <a:lstStyle/>
                    <a:p>
                      <a:pPr algn="r"/>
                      <a:r>
                        <a:rPr lang="en-US" sz="2400" dirty="0"/>
                        <a:t>$(40)</a:t>
                      </a:r>
                    </a:p>
                  </a:txBody>
                  <a:tcPr/>
                </a:tc>
                <a:tc>
                  <a:txBody>
                    <a:bodyPr/>
                    <a:lstStyle/>
                    <a:p>
                      <a:pPr algn="r"/>
                      <a:r>
                        <a:rPr lang="en-US" sz="2400" dirty="0"/>
                        <a:t>$(2)</a:t>
                      </a:r>
                    </a:p>
                  </a:txBody>
                  <a:tcPr/>
                </a:tc>
                <a:extLst>
                  <a:ext uri="{0D108BD9-81ED-4DB2-BD59-A6C34878D82A}">
                    <a16:rowId xmlns:a16="http://schemas.microsoft.com/office/drawing/2014/main" val="89219808"/>
                  </a:ext>
                </a:extLst>
              </a:tr>
              <a:tr h="370840">
                <a:tc>
                  <a:txBody>
                    <a:bodyPr/>
                    <a:lstStyle/>
                    <a:p>
                      <a:r>
                        <a:rPr lang="en-US" sz="2400" dirty="0"/>
                        <a:t>Expected Value</a:t>
                      </a:r>
                    </a:p>
                  </a:txBody>
                  <a:tcPr/>
                </a:tc>
                <a:tc>
                  <a:txBody>
                    <a:bodyPr/>
                    <a:lstStyle/>
                    <a:p>
                      <a:pPr algn="r"/>
                      <a:endParaRPr lang="en-US" sz="2400"/>
                    </a:p>
                  </a:txBody>
                  <a:tcPr/>
                </a:tc>
                <a:tc>
                  <a:txBody>
                    <a:bodyPr/>
                    <a:lstStyle/>
                    <a:p>
                      <a:pPr algn="r"/>
                      <a:endParaRPr lang="en-US" sz="2400"/>
                    </a:p>
                  </a:txBody>
                  <a:tcPr/>
                </a:tc>
                <a:tc>
                  <a:txBody>
                    <a:bodyPr/>
                    <a:lstStyle/>
                    <a:p>
                      <a:pPr algn="r"/>
                      <a:r>
                        <a:rPr lang="en-US" sz="2400" dirty="0"/>
                        <a:t>$88</a:t>
                      </a:r>
                    </a:p>
                  </a:txBody>
                  <a:tcPr/>
                </a:tc>
                <a:extLst>
                  <a:ext uri="{0D108BD9-81ED-4DB2-BD59-A6C34878D82A}">
                    <a16:rowId xmlns:a16="http://schemas.microsoft.com/office/drawing/2014/main" val="3958362221"/>
                  </a:ext>
                </a:extLst>
              </a:tr>
            </a:tbl>
          </a:graphicData>
        </a:graphic>
      </p:graphicFrame>
    </p:spTree>
    <p:extLst>
      <p:ext uri="{BB962C8B-B14F-4D97-AF65-F5344CB8AC3E}">
        <p14:creationId xmlns:p14="http://schemas.microsoft.com/office/powerpoint/2010/main" val="2654261131"/>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2279" y="-99747"/>
            <a:ext cx="10079567" cy="7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1323">
                <a:latin typeface="Times New Roman" panose="02020603050405020304" pitchFamily="18" charset="0"/>
                <a:cs typeface="Times New Roman" panose="02020603050405020304" pitchFamily="18" charset="0"/>
              </a:rPr>
              <a:t> </a:t>
            </a:r>
          </a:p>
          <a:p>
            <a:endParaRPr lang="en-US" altLang="en-US" sz="2646">
              <a:latin typeface="Times New Roman" panose="02020603050405020304" pitchFamily="18" charset="0"/>
              <a:cs typeface="Times New Roman" panose="02020603050405020304" pitchFamily="18" charset="0"/>
            </a:endParaRPr>
          </a:p>
        </p:txBody>
      </p:sp>
      <p:sp>
        <p:nvSpPr>
          <p:cNvPr id="45059" name="Rectangle 114"/>
          <p:cNvSpPr>
            <a:spLocks noChangeArrowheads="1"/>
          </p:cNvSpPr>
          <p:nvPr/>
        </p:nvSpPr>
        <p:spPr bwMode="auto">
          <a:xfrm>
            <a:off x="2279" y="6635714"/>
            <a:ext cx="10079567" cy="7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323">
                <a:latin typeface="Times New Roman" panose="02020603050405020304" pitchFamily="18" charset="0"/>
                <a:cs typeface="Times New Roman" panose="02020603050405020304" pitchFamily="18" charset="0"/>
              </a:rPr>
              <a:t>IT Project Risk Impact Analysis</a:t>
            </a:r>
          </a:p>
          <a:p>
            <a:endParaRPr lang="en-US" altLang="en-US" sz="2646">
              <a:latin typeface="Times New Roman" panose="02020603050405020304" pitchFamily="18" charset="0"/>
              <a:cs typeface="Times New Roman" panose="02020603050405020304" pitchFamily="18" charset="0"/>
            </a:endParaRPr>
          </a:p>
        </p:txBody>
      </p:sp>
      <p:sp>
        <p:nvSpPr>
          <p:cNvPr id="45060" name="Text Box 115"/>
          <p:cNvSpPr txBox="1">
            <a:spLocks noChangeArrowheads="1"/>
          </p:cNvSpPr>
          <p:nvPr/>
        </p:nvSpPr>
        <p:spPr bwMode="auto">
          <a:xfrm>
            <a:off x="403012" y="531977"/>
            <a:ext cx="8536439" cy="63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3527" b="1">
                <a:latin typeface="Times New Roman" panose="02020603050405020304" pitchFamily="18" charset="0"/>
                <a:cs typeface="Times New Roman" panose="02020603050405020304" pitchFamily="18" charset="0"/>
              </a:rPr>
              <a:t>STEP 3 – Analyze Risks – </a:t>
            </a:r>
            <a:r>
              <a:rPr lang="en-US" altLang="en-US" sz="3527">
                <a:latin typeface="Times New Roman" panose="02020603050405020304" pitchFamily="18" charset="0"/>
                <a:cs typeface="Times New Roman" panose="02020603050405020304" pitchFamily="18" charset="0"/>
              </a:rPr>
              <a:t>Risk Impact Table</a:t>
            </a:r>
          </a:p>
        </p:txBody>
      </p:sp>
      <p:sp>
        <p:nvSpPr>
          <p:cNvPr id="118"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45063" name="Picture 1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25" y="2169906"/>
            <a:ext cx="9911574" cy="321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894559"/>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2279" y="-402483"/>
            <a:ext cx="10079567" cy="7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r>
              <a:rPr lang="en-US" altLang="en-US" sz="1323">
                <a:latin typeface="Times New Roman" panose="02020603050405020304" pitchFamily="18" charset="0"/>
                <a:cs typeface="Times New Roman" panose="02020603050405020304" pitchFamily="18" charset="0"/>
              </a:rPr>
              <a:t> </a:t>
            </a:r>
          </a:p>
          <a:p>
            <a:endParaRPr lang="en-US" altLang="en-US" sz="2646">
              <a:latin typeface="Times New Roman" panose="02020603050405020304" pitchFamily="18" charset="0"/>
              <a:cs typeface="Times New Roman" panose="02020603050405020304" pitchFamily="18" charset="0"/>
            </a:endParaRPr>
          </a:p>
        </p:txBody>
      </p:sp>
      <p:sp>
        <p:nvSpPr>
          <p:cNvPr id="46083" name="Text Box 55"/>
          <p:cNvSpPr txBox="1">
            <a:spLocks noChangeArrowheads="1"/>
          </p:cNvSpPr>
          <p:nvPr/>
        </p:nvSpPr>
        <p:spPr bwMode="auto">
          <a:xfrm>
            <a:off x="362764" y="208241"/>
            <a:ext cx="3669592" cy="63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527">
                <a:latin typeface="Times New Roman" panose="02020603050405020304" pitchFamily="18" charset="0"/>
                <a:cs typeface="Times New Roman" panose="02020603050405020304" pitchFamily="18" charset="0"/>
              </a:rPr>
              <a:t>Risk Rankings</a:t>
            </a:r>
          </a:p>
        </p:txBody>
      </p:sp>
      <p:sp>
        <p:nvSpPr>
          <p:cNvPr id="57"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46086" name="Picture 5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525" y="2309900"/>
            <a:ext cx="9883575" cy="293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632149"/>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2"/>
          <p:cNvSpPr>
            <a:spLocks noGrp="1"/>
          </p:cNvSpPr>
          <p:nvPr>
            <p:ph type="title"/>
          </p:nvPr>
        </p:nvSpPr>
        <p:spPr>
          <a:xfrm>
            <a:off x="604838" y="-436563"/>
            <a:ext cx="8866187" cy="1473200"/>
          </a:xfrm>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Normal Distribution</a:t>
            </a:r>
          </a:p>
        </p:txBody>
      </p:sp>
      <p:pic>
        <p:nvPicPr>
          <p:cNvPr id="49155" name="Picture 3" descr="c08f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194" y="1112837"/>
            <a:ext cx="6280118" cy="625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190052"/>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a:xfrm>
            <a:off x="604838" y="-639763"/>
            <a:ext cx="8866187" cy="1473200"/>
          </a:xfrm>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PERT Distribution</a:t>
            </a:r>
          </a:p>
        </p:txBody>
      </p:sp>
      <p:pic>
        <p:nvPicPr>
          <p:cNvPr id="52227" name="Picture 3" descr="c08f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1296695"/>
            <a:ext cx="6172200" cy="61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9899837"/>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4838" y="-487363"/>
            <a:ext cx="8866187" cy="1473200"/>
          </a:xfrm>
        </p:spPr>
        <p:txBody>
          <a:bodyPr/>
          <a:lstStyle/>
          <a:p>
            <a:pPr eaLnBrk="1" hangingPunct="1"/>
            <a:r>
              <a:rPr lang="en-US" altLang="en-US" sz="4000" dirty="0">
                <a:latin typeface="Times New Roman" panose="02020603050405020304" pitchFamily="18" charset="0"/>
                <a:ea typeface="ＭＳ Ｐゴシック" panose="020B0600070205080204" pitchFamily="34" charset="-128"/>
                <a:cs typeface="Times New Roman" panose="02020603050405020304" pitchFamily="18" charset="0"/>
              </a:rPr>
              <a:t>Simulations</a:t>
            </a:r>
          </a:p>
        </p:txBody>
      </p:sp>
      <p:sp>
        <p:nvSpPr>
          <p:cNvPr id="54275" name="Rectangle 3"/>
          <p:cNvSpPr>
            <a:spLocks noGrp="1" noChangeArrowheads="1"/>
          </p:cNvSpPr>
          <p:nvPr>
            <p:ph type="body" idx="1"/>
          </p:nvPr>
        </p:nvSpPr>
        <p:spPr>
          <a:xfrm>
            <a:off x="504507" y="1343942"/>
            <a:ext cx="9071610" cy="5442266"/>
          </a:xfrm>
        </p:spPr>
        <p:txBody>
          <a:bodyPr/>
          <a:lstStyle/>
          <a:p>
            <a:pPr eaLnBrk="1" hangingPunct="1"/>
            <a:r>
              <a:rPr lang="en-US" altLang="en-US" sz="2800" dirty="0">
                <a:solidFill>
                  <a:schemeClr val="accent1"/>
                </a:solidFill>
                <a:latin typeface="Times New Roman" panose="02020603050405020304" pitchFamily="18" charset="0"/>
                <a:ea typeface="ＭＳ Ｐゴシック" panose="020B0600070205080204" pitchFamily="34" charset="-128"/>
                <a:cs typeface="Times New Roman" panose="02020603050405020304" pitchFamily="18" charset="0"/>
              </a:rPr>
              <a:t>Monte Carlo</a:t>
            </a:r>
          </a:p>
          <a:p>
            <a:pPr lvl="1" eaLnBrk="1" hangingPunct="1"/>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Technique that randomly generates specific values for a variable with a specific probability distribution</a:t>
            </a:r>
          </a:p>
          <a:p>
            <a:pPr lvl="1" eaLnBrk="1" hangingPunct="1"/>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Goes through a number of trials or iterations and records the outcome</a:t>
            </a:r>
          </a:p>
        </p:txBody>
      </p:sp>
      <p:sp>
        <p:nvSpPr>
          <p:cNvPr id="54277" name="Footer Placeholder 3"/>
          <p:cNvSpPr>
            <a:spLocks noGrp="1"/>
          </p:cNvSpPr>
          <p:nvPr>
            <p:ph type="ftr" sz="quarter" idx="10"/>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algn="l"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570698199"/>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3"/>
          <p:cNvSpPr>
            <a:spLocks noGrp="1"/>
          </p:cNvSpPr>
          <p:nvPr>
            <p:ph type="title"/>
          </p:nvPr>
        </p:nvSpPr>
        <p:spPr>
          <a:xfrm>
            <a:off x="604838" y="-487363"/>
            <a:ext cx="8866187" cy="1473200"/>
          </a:xfrm>
        </p:spPr>
        <p:txBody>
          <a:bodyPr/>
          <a:lstStyle/>
          <a:p>
            <a:pPr eaLnBrk="1" hangingPunct="1"/>
            <a:r>
              <a:rPr lang="en-US" altLang="en-US" sz="4000" dirty="0">
                <a:latin typeface="Times New Roman" panose="02020603050405020304" pitchFamily="18" charset="0"/>
                <a:ea typeface="ＭＳ Ｐゴシック" panose="020B0600070205080204" pitchFamily="34" charset="-128"/>
                <a:cs typeface="Times New Roman" panose="02020603050405020304" pitchFamily="18" charset="0"/>
              </a:rPr>
              <a:t>Monte Carlo Simulation</a:t>
            </a:r>
          </a:p>
        </p:txBody>
      </p:sp>
      <p:sp>
        <p:nvSpPr>
          <p:cNvPr id="55299" name="Slide Number Placeholder 2"/>
          <p:cNvSpPr>
            <a:spLocks noGrp="1"/>
          </p:cNvSpPr>
          <p:nvPr>
            <p:ph type="sldNum" sz="quarter" idx="12"/>
          </p:nvPr>
        </p:nvSpPr>
        <p:spPr bwMode="auto">
          <a:xfrm>
            <a:off x="676000" y="6989199"/>
            <a:ext cx="2183906" cy="4024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43">
                <a:solidFill>
                  <a:schemeClr val="tx2"/>
                </a:solidFill>
                <a:latin typeface="Times New Roman" panose="02020603050405020304" pitchFamily="18" charset="0"/>
                <a:cs typeface="Times New Roman" panose="02020603050405020304" pitchFamily="18" charset="0"/>
              </a:rPr>
              <a:t>7-</a:t>
            </a:r>
            <a:fld id="{559510A8-9BF8-4CFE-B08A-2EAD4B237460}" type="slidenum">
              <a:rPr lang="en-US" altLang="en-US" sz="1543">
                <a:solidFill>
                  <a:schemeClr val="tx2"/>
                </a:solidFill>
                <a:latin typeface="Times New Roman" panose="02020603050405020304" pitchFamily="18" charset="0"/>
                <a:cs typeface="Times New Roman" panose="02020603050405020304" pitchFamily="18" charset="0"/>
              </a:rPr>
              <a:pPr eaLnBrk="1" hangingPunct="1"/>
              <a:t>16</a:t>
            </a:fld>
            <a:endParaRPr lang="en-US" altLang="en-US" sz="1543">
              <a:solidFill>
                <a:schemeClr val="tx2"/>
              </a:solidFill>
              <a:latin typeface="Times New Roman" panose="02020603050405020304" pitchFamily="18" charset="0"/>
              <a:cs typeface="Times New Roman" panose="02020603050405020304" pitchFamily="18" charset="0"/>
            </a:endParaRP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5530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7912" y="1244220"/>
            <a:ext cx="8229600" cy="613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740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Line 3"/>
          <p:cNvSpPr>
            <a:spLocks noChangeShapeType="1"/>
          </p:cNvSpPr>
          <p:nvPr/>
        </p:nvSpPr>
        <p:spPr bwMode="auto">
          <a:xfrm>
            <a:off x="2940402" y="5711754"/>
            <a:ext cx="201591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323" name="Line 4"/>
          <p:cNvSpPr>
            <a:spLocks noChangeShapeType="1"/>
          </p:cNvSpPr>
          <p:nvPr/>
        </p:nvSpPr>
        <p:spPr bwMode="auto">
          <a:xfrm>
            <a:off x="2940402" y="5711754"/>
            <a:ext cx="2015913" cy="0"/>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324" name="Line 5"/>
          <p:cNvSpPr>
            <a:spLocks noChangeShapeType="1"/>
          </p:cNvSpPr>
          <p:nvPr/>
        </p:nvSpPr>
        <p:spPr bwMode="auto">
          <a:xfrm>
            <a:off x="4956316" y="5711754"/>
            <a:ext cx="0" cy="1091953"/>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325" name="Line 6"/>
          <p:cNvSpPr>
            <a:spLocks noChangeShapeType="1"/>
          </p:cNvSpPr>
          <p:nvPr/>
        </p:nvSpPr>
        <p:spPr bwMode="auto">
          <a:xfrm>
            <a:off x="2940402" y="3527848"/>
            <a:ext cx="3107866" cy="0"/>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326" name="Line 8"/>
          <p:cNvSpPr>
            <a:spLocks noChangeShapeType="1"/>
          </p:cNvSpPr>
          <p:nvPr/>
        </p:nvSpPr>
        <p:spPr bwMode="auto">
          <a:xfrm>
            <a:off x="6048269" y="3527848"/>
            <a:ext cx="0" cy="3107866"/>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327" name="Title 7"/>
          <p:cNvSpPr>
            <a:spLocks noGrp="1"/>
          </p:cNvSpPr>
          <p:nvPr>
            <p:ph type="title"/>
          </p:nvPr>
        </p:nvSpPr>
        <p:spPr>
          <a:xfrm>
            <a:off x="604838" y="-563563"/>
            <a:ext cx="8866187" cy="1473200"/>
          </a:xfrm>
        </p:spPr>
        <p:txBody>
          <a:bodyPr/>
          <a:lstStyle/>
          <a:p>
            <a:pPr eaLnBrk="1" hangingPunct="1"/>
            <a:r>
              <a:rPr lang="en-US" altLang="en-US" sz="4000" dirty="0">
                <a:latin typeface="Times New Roman" panose="02020603050405020304" pitchFamily="18" charset="0"/>
                <a:ea typeface="ＭＳ Ｐゴシック" panose="020B0600070205080204" pitchFamily="34" charset="-128"/>
                <a:cs typeface="Times New Roman" panose="02020603050405020304" pitchFamily="18" charset="0"/>
              </a:rPr>
              <a:t>Cumulative Probability Distribution</a:t>
            </a:r>
          </a:p>
        </p:txBody>
      </p:sp>
      <p:sp>
        <p:nvSpPr>
          <p:cNvPr id="11"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56330"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2" y="1027617"/>
            <a:ext cx="8686800" cy="649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5859226"/>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04838" y="-411163"/>
            <a:ext cx="8866187" cy="1473200"/>
          </a:xfrm>
        </p:spPr>
        <p:txBody>
          <a:bodyPr/>
          <a:lstStyle/>
          <a:p>
            <a:pPr eaLnBrk="1" hangingPunct="1"/>
            <a:r>
              <a:rPr lang="en-US" altLang="en-US" sz="4000" b="1" dirty="0">
                <a:latin typeface="Times New Roman" panose="02020603050405020304" pitchFamily="18" charset="0"/>
                <a:ea typeface="ＭＳ Ｐゴシック" panose="020B0600070205080204" pitchFamily="34" charset="-128"/>
                <a:cs typeface="Times New Roman" panose="02020603050405020304" pitchFamily="18" charset="0"/>
              </a:rPr>
              <a:t>STEP 5 – Monitor and Control Risk</a:t>
            </a:r>
            <a:endParaRPr lang="en-US" altLang="en-US" sz="4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61443" name="Rectangle 3"/>
          <p:cNvSpPr>
            <a:spLocks noGrp="1" noChangeArrowheads="1"/>
          </p:cNvSpPr>
          <p:nvPr>
            <p:ph type="body" idx="1"/>
          </p:nvPr>
        </p:nvSpPr>
        <p:spPr>
          <a:xfrm>
            <a:off x="1535111" y="1766571"/>
            <a:ext cx="7391401" cy="5442266"/>
          </a:xfrm>
        </p:spPr>
        <p:txBody>
          <a:bodyPr/>
          <a:lstStyle/>
          <a:p>
            <a:pPr eaLnBrk="1" hangingPunct="1"/>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Risk Audits</a:t>
            </a:r>
          </a:p>
          <a:p>
            <a:pPr lvl="1" eaLnBrk="1" hangingPunct="1"/>
            <a:r>
              <a:rPr lang="en-US" altLang="en-US" sz="2800" dirty="0">
                <a:solidFill>
                  <a:schemeClr val="accent1"/>
                </a:solidFill>
                <a:latin typeface="Times New Roman" panose="02020603050405020304" pitchFamily="18" charset="0"/>
                <a:ea typeface="ＭＳ Ｐゴシック" panose="020B0600070205080204" pitchFamily="34" charset="-128"/>
                <a:cs typeface="Times New Roman" panose="02020603050405020304" pitchFamily="18" charset="0"/>
              </a:rPr>
              <a:t>External to project team</a:t>
            </a:r>
          </a:p>
          <a:p>
            <a:pPr eaLnBrk="1" hangingPunct="1"/>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Risk Reviews</a:t>
            </a:r>
          </a:p>
          <a:p>
            <a:pPr lvl="1" eaLnBrk="1" hangingPunct="1"/>
            <a:r>
              <a:rPr lang="en-US" altLang="en-US" sz="2800" dirty="0">
                <a:solidFill>
                  <a:schemeClr val="accent1"/>
                </a:solidFill>
                <a:latin typeface="Times New Roman" panose="02020603050405020304" pitchFamily="18" charset="0"/>
                <a:ea typeface="ＭＳ Ｐゴシック" panose="020B0600070205080204" pitchFamily="34" charset="-128"/>
                <a:cs typeface="Times New Roman" panose="02020603050405020304" pitchFamily="18" charset="0"/>
              </a:rPr>
              <a:t>Internal</a:t>
            </a:r>
          </a:p>
          <a:p>
            <a:pPr eaLnBrk="1" hangingPunct="1"/>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Risk Status Meetings &amp; Reports</a:t>
            </a:r>
          </a:p>
        </p:txBody>
      </p:sp>
      <p:sp>
        <p:nvSpPr>
          <p:cNvPr id="61445" name="Footer Placeholder 3"/>
          <p:cNvSpPr>
            <a:spLocks noGrp="1"/>
          </p:cNvSpPr>
          <p:nvPr>
            <p:ph type="ftr" sz="quarter" idx="10"/>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algn="l"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1143875668"/>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20511" y="-411163"/>
            <a:ext cx="9323599" cy="1679928"/>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STEP 5 – Respond and Evaluate Response to Risk </a:t>
            </a:r>
            <a:r>
              <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rPr>
              <a:t>through a Risk Response Plan that includes:</a:t>
            </a:r>
          </a:p>
        </p:txBody>
      </p:sp>
      <p:sp>
        <p:nvSpPr>
          <p:cNvPr id="62467" name="Rectangle 3"/>
          <p:cNvSpPr>
            <a:spLocks noGrp="1" noChangeArrowheads="1"/>
          </p:cNvSpPr>
          <p:nvPr>
            <p:ph type="body" idx="1"/>
          </p:nvPr>
        </p:nvSpPr>
        <p:spPr>
          <a:xfrm>
            <a:off x="756496" y="1570037"/>
            <a:ext cx="8567632" cy="2771881"/>
          </a:xfrm>
        </p:spPr>
        <p:txBody>
          <a:bodyPr/>
          <a:lstStyle/>
          <a:p>
            <a:pPr eaLnBrk="1" hangingPunct="1"/>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 A </a:t>
            </a:r>
            <a:r>
              <a:rPr lang="en-US" altLang="en-US" sz="2646" dirty="0">
                <a:solidFill>
                  <a:srgbClr val="0070C0"/>
                </a:solidFill>
                <a:latin typeface="Times New Roman" panose="02020603050405020304" pitchFamily="18" charset="0"/>
                <a:ea typeface="ＭＳ Ｐゴシック" panose="020B0600070205080204" pitchFamily="34" charset="-128"/>
                <a:cs typeface="Times New Roman" panose="02020603050405020304" pitchFamily="18" charset="0"/>
              </a:rPr>
              <a:t>trigger</a:t>
            </a: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 which flags that the risk has occurred </a:t>
            </a:r>
          </a:p>
          <a:p>
            <a:pPr eaLnBrk="1" hangingPunct="1"/>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An </a:t>
            </a:r>
            <a:r>
              <a:rPr lang="en-US" altLang="en-US" sz="2646" dirty="0">
                <a:solidFill>
                  <a:srgbClr val="0070C0"/>
                </a:solidFill>
                <a:latin typeface="Times New Roman" panose="02020603050405020304" pitchFamily="18" charset="0"/>
                <a:ea typeface="ＭＳ Ｐゴシック" panose="020B0600070205080204" pitchFamily="34" charset="-128"/>
                <a:cs typeface="Times New Roman" panose="02020603050405020304" pitchFamily="18" charset="0"/>
              </a:rPr>
              <a:t>owner</a:t>
            </a: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 of the risk (i.e., the person or group responsible for monitoring the risk and ensuring that the appropriate risk response is carried out) </a:t>
            </a:r>
          </a:p>
          <a:p>
            <a:pPr eaLnBrk="1" hangingPunct="1"/>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A </a:t>
            </a:r>
            <a:r>
              <a:rPr lang="en-US" altLang="en-US" sz="2646" dirty="0">
                <a:solidFill>
                  <a:srgbClr val="0070C0"/>
                </a:solidFill>
                <a:latin typeface="Times New Roman" panose="02020603050405020304" pitchFamily="18" charset="0"/>
                <a:ea typeface="ＭＳ Ｐゴシック" panose="020B0600070205080204" pitchFamily="34" charset="-128"/>
                <a:cs typeface="Times New Roman" panose="02020603050405020304" pitchFamily="18" charset="0"/>
              </a:rPr>
              <a:t>response</a:t>
            </a: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 based on one of the four basic risk strategies </a:t>
            </a:r>
          </a:p>
          <a:p>
            <a:pPr eaLnBrk="1" hangingPunct="1"/>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Adequate </a:t>
            </a:r>
            <a:r>
              <a:rPr lang="en-US" altLang="en-US" sz="2646" dirty="0">
                <a:solidFill>
                  <a:srgbClr val="0070C0"/>
                </a:solidFill>
                <a:latin typeface="Times New Roman" panose="02020603050405020304" pitchFamily="18" charset="0"/>
                <a:ea typeface="ＭＳ Ｐゴシック" panose="020B0600070205080204" pitchFamily="34" charset="-128"/>
                <a:cs typeface="Times New Roman" panose="02020603050405020304" pitchFamily="18" charset="0"/>
              </a:rPr>
              <a:t>resources</a:t>
            </a:r>
            <a:endPar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62468" name="Picture 4" descr="c08f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460" y="5075237"/>
            <a:ext cx="7139693" cy="19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60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Mon, Sept 24,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544512" y="14176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Gamma Nu Eta Company Expose – Outstanding – Thanks</a:t>
            </a:r>
          </a:p>
          <a:p>
            <a:pPr eaLnBrk="1" hangingPunct="1">
              <a:lnSpc>
                <a:spcPct val="80000"/>
              </a:lnSpc>
            </a:pPr>
            <a:r>
              <a:rPr lang="en-US" altLang="en-US" sz="2400" dirty="0">
                <a:solidFill>
                  <a:schemeClr val="tx1"/>
                </a:solidFill>
                <a:ea typeface="ＭＳ Ｐゴシック" panose="020B0600070205080204" pitchFamily="34" charset="-128"/>
              </a:rPr>
              <a:t>MITR Term Project</a:t>
            </a:r>
          </a:p>
          <a:p>
            <a:pPr lvl="1" eaLnBrk="1" hangingPunct="1">
              <a:lnSpc>
                <a:spcPct val="80000"/>
              </a:lnSpc>
            </a:pPr>
            <a:r>
              <a:rPr lang="en-US" altLang="en-US" dirty="0">
                <a:solidFill>
                  <a:srgbClr val="FF0000"/>
                </a:solidFill>
                <a:ea typeface="ＭＳ Ｐゴシック" panose="020B0600070205080204" pitchFamily="34" charset="-128"/>
              </a:rPr>
              <a:t>Schedule Meetings with Client and Invite Faculty to Meetings - This Week If Not Already Done</a:t>
            </a:r>
          </a:p>
          <a:p>
            <a:pPr lvl="1" eaLnBrk="1" hangingPunct="1">
              <a:lnSpc>
                <a:spcPct val="80000"/>
              </a:lnSpc>
            </a:pPr>
            <a:r>
              <a:rPr lang="en-US" altLang="en-US" dirty="0">
                <a:solidFill>
                  <a:schemeClr val="tx1"/>
                </a:solidFill>
                <a:ea typeface="ＭＳ Ｐゴシック" panose="020B0600070205080204" pitchFamily="34" charset="-128"/>
              </a:rPr>
              <a:t>Work on “System Requirements” with Client due as part of “Initial Sections” on Oct 10 by 9 PM</a:t>
            </a:r>
          </a:p>
          <a:p>
            <a:pPr lvl="1" eaLnBrk="1" hangingPunct="1">
              <a:lnSpc>
                <a:spcPct val="80000"/>
              </a:lnSpc>
            </a:pPr>
            <a:r>
              <a:rPr lang="en-US" altLang="en-US" dirty="0">
                <a:solidFill>
                  <a:srgbClr val="FF0000"/>
                </a:solidFill>
                <a:ea typeface="ＭＳ Ｐゴシック" panose="020B0600070205080204" pitchFamily="34" charset="-128"/>
              </a:rPr>
              <a:t>Submit Team Project Plan in </a:t>
            </a:r>
            <a:r>
              <a:rPr lang="en-US" altLang="en-US" dirty="0" err="1">
                <a:solidFill>
                  <a:srgbClr val="FF0000"/>
                </a:solidFill>
                <a:ea typeface="ＭＳ Ｐゴシック" panose="020B0600070205080204" pitchFamily="34" charset="-128"/>
              </a:rPr>
              <a:t>Gantter</a:t>
            </a:r>
            <a:r>
              <a:rPr lang="en-US" altLang="en-US" dirty="0">
                <a:solidFill>
                  <a:srgbClr val="FF0000"/>
                </a:solidFill>
                <a:ea typeface="ＭＳ Ｐゴシック" panose="020B0600070205080204" pitchFamily="34" charset="-128"/>
              </a:rPr>
              <a:t> plus Narrative tomorrow, Sept 25, by 9 PM </a:t>
            </a:r>
            <a:endParaRPr lang="en-US" altLang="en-US" dirty="0">
              <a:solidFill>
                <a:schemeClr val="tx1"/>
              </a:solidFill>
              <a:ea typeface="ＭＳ Ｐゴシック" panose="020B0600070205080204" pitchFamily="34" charset="-128"/>
            </a:endParaRPr>
          </a:p>
          <a:p>
            <a:pPr eaLnBrk="1" hangingPunct="1">
              <a:lnSpc>
                <a:spcPct val="80000"/>
              </a:lnSpc>
            </a:pPr>
            <a:r>
              <a:rPr lang="en-US" altLang="en-US" sz="2400" dirty="0">
                <a:solidFill>
                  <a:schemeClr val="tx1"/>
                </a:solidFill>
                <a:ea typeface="ＭＳ Ｐゴシック" panose="020B0600070205080204" pitchFamily="34" charset="-128"/>
              </a:rPr>
              <a:t>Current Event Articles</a:t>
            </a:r>
          </a:p>
          <a:p>
            <a:pPr eaLnBrk="1" hangingPunct="1">
              <a:lnSpc>
                <a:spcPct val="80000"/>
              </a:lnSpc>
            </a:pPr>
            <a:r>
              <a:rPr lang="en-US" altLang="en-US" sz="2400" dirty="0">
                <a:solidFill>
                  <a:schemeClr val="tx1"/>
                </a:solidFill>
                <a:ea typeface="ＭＳ Ｐゴシック" panose="020B0600070205080204" pitchFamily="34" charset="-128"/>
              </a:rPr>
              <a:t>Risk Management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04838" y="-1825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STEP 5 – Respond and Evaluate Response to Risk through </a:t>
            </a:r>
            <a:r>
              <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rPr>
              <a:t>Risk Evaluation</a:t>
            </a:r>
          </a:p>
        </p:txBody>
      </p:sp>
      <p:sp>
        <p:nvSpPr>
          <p:cNvPr id="63491" name="Rectangle 3"/>
          <p:cNvSpPr>
            <a:spLocks noGrp="1" noChangeArrowheads="1"/>
          </p:cNvSpPr>
          <p:nvPr>
            <p:ph type="body" idx="1"/>
          </p:nvPr>
        </p:nvSpPr>
        <p:spPr>
          <a:xfrm>
            <a:off x="540702" y="2071371"/>
            <a:ext cx="9071610" cy="5442266"/>
          </a:xfrm>
        </p:spPr>
        <p:txBody>
          <a:bodyPr/>
          <a:lstStyle/>
          <a:p>
            <a:pPr eaLnBrk="1" hangingPunct="1">
              <a:lnSpc>
                <a:spcPct val="90000"/>
              </a:lnSpc>
            </a:pPr>
            <a:r>
              <a:rPr lang="en-US" altLang="en-US" sz="3086" dirty="0">
                <a:latin typeface="Times New Roman" panose="02020603050405020304" pitchFamily="18" charset="0"/>
                <a:ea typeface="ＭＳ Ｐゴシック" panose="020B0600070205080204" pitchFamily="34" charset="-128"/>
                <a:cs typeface="Times New Roman" panose="02020603050405020304" pitchFamily="18" charset="0"/>
              </a:rPr>
              <a:t>Lessons learned and best practices help us to:  </a:t>
            </a:r>
          </a:p>
          <a:p>
            <a:pPr lvl="1" eaLnBrk="1" hangingPunct="1">
              <a:lnSpc>
                <a:spcPct val="90000"/>
              </a:lnSpc>
            </a:pP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Increase our understanding of IT project risk in general. </a:t>
            </a:r>
          </a:p>
          <a:p>
            <a:pPr lvl="1" eaLnBrk="1" hangingPunct="1">
              <a:lnSpc>
                <a:spcPct val="90000"/>
              </a:lnSpc>
            </a:pP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Understand what information was available to managing risks and for making risk-related decisions. </a:t>
            </a:r>
          </a:p>
          <a:p>
            <a:pPr lvl="1" eaLnBrk="1" hangingPunct="1">
              <a:lnSpc>
                <a:spcPct val="90000"/>
              </a:lnSpc>
            </a:pP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Understand how and why a particular decision was made. </a:t>
            </a:r>
          </a:p>
          <a:p>
            <a:pPr lvl="1" eaLnBrk="1" hangingPunct="1">
              <a:lnSpc>
                <a:spcPct val="90000"/>
              </a:lnSpc>
            </a:pP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Understand the implications not only of the risks, but also the decisions that were made. </a:t>
            </a:r>
          </a:p>
          <a:p>
            <a:pPr lvl="1" eaLnBrk="1" hangingPunct="1">
              <a:lnSpc>
                <a:spcPct val="90000"/>
              </a:lnSpc>
            </a:pPr>
            <a:r>
              <a:rPr lang="en-US" altLang="en-US" sz="2646" dirty="0">
                <a:latin typeface="Times New Roman" panose="02020603050405020304" pitchFamily="18" charset="0"/>
                <a:ea typeface="ＭＳ Ｐゴシック" panose="020B0600070205080204" pitchFamily="34" charset="-128"/>
                <a:cs typeface="Times New Roman" panose="02020603050405020304" pitchFamily="18" charset="0"/>
              </a:rPr>
              <a:t>Learn from our experience so that others may not have to repeat our mistakes.</a:t>
            </a:r>
          </a:p>
        </p:txBody>
      </p:sp>
      <p:sp>
        <p:nvSpPr>
          <p:cNvPr id="63493" name="Footer Placeholder 3"/>
          <p:cNvSpPr>
            <a:spLocks noGrp="1"/>
          </p:cNvSpPr>
          <p:nvPr>
            <p:ph type="ftr" sz="quarter" idx="10"/>
          </p:nvPr>
        </p:nvSpPr>
        <p:spPr bwMode="auto">
          <a:xfrm>
            <a:off x="3195891" y="7004949"/>
            <a:ext cx="3830586" cy="40423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algn="l"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4232193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2325" y="-5889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An Overview of Risk and Risk Management</a:t>
            </a:r>
            <a:endPar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2" name="TextBox 1">
            <a:extLst>
              <a:ext uri="{FF2B5EF4-FFF2-40B4-BE49-F238E27FC236}">
                <a16:creationId xmlns:a16="http://schemas.microsoft.com/office/drawing/2014/main" id="{64E1FCA3-45EF-4070-B550-2AB5DF73490F}"/>
              </a:ext>
            </a:extLst>
          </p:cNvPr>
          <p:cNvSpPr txBox="1"/>
          <p:nvPr/>
        </p:nvSpPr>
        <p:spPr>
          <a:xfrm>
            <a:off x="620712" y="1341437"/>
            <a:ext cx="9144000" cy="6370975"/>
          </a:xfrm>
          <a:prstGeom prst="rect">
            <a:avLst/>
          </a:prstGeom>
          <a:noFill/>
        </p:spPr>
        <p:txBody>
          <a:bodyPr wrap="square" rtlCol="0">
            <a:spAutoFit/>
          </a:bodyPr>
          <a:lstStyle/>
          <a:p>
            <a:r>
              <a:rPr lang="en-US" sz="2400" dirty="0"/>
              <a:t>Introduction</a:t>
            </a:r>
          </a:p>
          <a:p>
            <a:endParaRPr lang="en-US" sz="2400" dirty="0"/>
          </a:p>
          <a:p>
            <a:r>
              <a:rPr lang="en-US" sz="2400" dirty="0"/>
              <a:t>Importance of risk and risk management as a discipline was highlighted from 2007 to 2009, during the global financial sector crisis.  Well-known financial firms, which were purported to manage “conservatively” and to have “strong risk management” processes discovered that their employees had bet heavily on subprime mortgages and financial derivatives.  The value of those instruments was written down drastically, and the firms were suddenly insolvent.</a:t>
            </a:r>
          </a:p>
          <a:p>
            <a:endParaRPr lang="en-US" sz="2400" dirty="0"/>
          </a:p>
          <a:p>
            <a:r>
              <a:rPr lang="en-US" sz="2400" dirty="0"/>
              <a:t>Firms in other industries also had their fair share of high-profile risk issues: BP and its Deepwater Horizon disaster in the Gulf of Mexico, Toyota Motor Company had a worldwide recall of millions of its cars.</a:t>
            </a:r>
          </a:p>
          <a:p>
            <a:endParaRPr lang="en-US" sz="2400" dirty="0"/>
          </a:p>
          <a:p>
            <a:endParaRPr lang="en-US" sz="2400" dirty="0"/>
          </a:p>
        </p:txBody>
      </p:sp>
    </p:spTree>
    <p:extLst>
      <p:ext uri="{BB962C8B-B14F-4D97-AF65-F5344CB8AC3E}">
        <p14:creationId xmlns:p14="http://schemas.microsoft.com/office/powerpoint/2010/main" val="3388276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2325" y="-5889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An Overview of Risk and Risk Management</a:t>
            </a:r>
            <a:endPar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2" name="TextBox 1">
            <a:extLst>
              <a:ext uri="{FF2B5EF4-FFF2-40B4-BE49-F238E27FC236}">
                <a16:creationId xmlns:a16="http://schemas.microsoft.com/office/drawing/2014/main" id="{64E1FCA3-45EF-4070-B550-2AB5DF73490F}"/>
              </a:ext>
            </a:extLst>
          </p:cNvPr>
          <p:cNvSpPr txBox="1"/>
          <p:nvPr/>
        </p:nvSpPr>
        <p:spPr>
          <a:xfrm>
            <a:off x="1458912" y="1840607"/>
            <a:ext cx="8305800" cy="3539430"/>
          </a:xfrm>
          <a:prstGeom prst="rect">
            <a:avLst/>
          </a:prstGeom>
          <a:noFill/>
        </p:spPr>
        <p:txBody>
          <a:bodyPr wrap="square" rtlCol="0">
            <a:spAutoFit/>
          </a:bodyPr>
          <a:lstStyle/>
          <a:p>
            <a:r>
              <a:rPr lang="en-US" sz="3200" dirty="0"/>
              <a:t>Types of Risk</a:t>
            </a:r>
          </a:p>
          <a:p>
            <a:endParaRPr lang="en-US" sz="3200" dirty="0"/>
          </a:p>
          <a:p>
            <a:pPr marL="342900" indent="-342900">
              <a:buFont typeface="Arial" panose="020B0604020202020204" pitchFamily="34" charset="0"/>
              <a:buChar char="•"/>
            </a:pPr>
            <a:r>
              <a:rPr lang="en-US" sz="3200" dirty="0"/>
              <a:t>Risk in Project Management</a:t>
            </a:r>
          </a:p>
          <a:p>
            <a:pPr marL="342900" indent="-342900">
              <a:buFont typeface="Arial" panose="020B0604020202020204" pitchFamily="34" charset="0"/>
              <a:buChar char="•"/>
            </a:pPr>
            <a:r>
              <a:rPr lang="en-US" sz="3200" dirty="0"/>
              <a:t>Operational Risk</a:t>
            </a:r>
          </a:p>
          <a:p>
            <a:pPr marL="342900" indent="-342900">
              <a:buFont typeface="Arial" panose="020B0604020202020204" pitchFamily="34" charset="0"/>
              <a:buChar char="•"/>
            </a:pPr>
            <a:r>
              <a:rPr lang="en-US" sz="3200" dirty="0"/>
              <a:t>Equity risk premium</a:t>
            </a:r>
          </a:p>
          <a:p>
            <a:pPr marL="342900" indent="-342900">
              <a:buFont typeface="Arial" panose="020B0604020202020204" pitchFamily="34" charset="0"/>
              <a:buChar char="•"/>
            </a:pPr>
            <a:r>
              <a:rPr lang="en-US" sz="3200" dirty="0"/>
              <a:t>Volatility and risk</a:t>
            </a:r>
          </a:p>
          <a:p>
            <a:endParaRPr lang="en-US" sz="3200" dirty="0"/>
          </a:p>
        </p:txBody>
      </p:sp>
    </p:spTree>
    <p:extLst>
      <p:ext uri="{BB962C8B-B14F-4D97-AF65-F5344CB8AC3E}">
        <p14:creationId xmlns:p14="http://schemas.microsoft.com/office/powerpoint/2010/main" val="148894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2325" y="-5889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An Overview of Risk and Risk Management</a:t>
            </a:r>
            <a:endPar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3" name="Picture 2">
            <a:extLst>
              <a:ext uri="{FF2B5EF4-FFF2-40B4-BE49-F238E27FC236}">
                <a16:creationId xmlns:a16="http://schemas.microsoft.com/office/drawing/2014/main" id="{AFAF053E-675C-451F-B61B-B8BE394BD5D8}"/>
              </a:ext>
            </a:extLst>
          </p:cNvPr>
          <p:cNvPicPr>
            <a:picLocks noChangeAspect="1"/>
          </p:cNvPicPr>
          <p:nvPr/>
        </p:nvPicPr>
        <p:blipFill rotWithShape="1">
          <a:blip r:embed="rId2"/>
          <a:srcRect l="23638" t="23157" r="25226" b="17506"/>
          <a:stretch/>
        </p:blipFill>
        <p:spPr>
          <a:xfrm>
            <a:off x="1154112" y="1207727"/>
            <a:ext cx="8077200" cy="6248399"/>
          </a:xfrm>
          <a:prstGeom prst="rect">
            <a:avLst/>
          </a:prstGeom>
        </p:spPr>
      </p:pic>
    </p:spTree>
    <p:extLst>
      <p:ext uri="{BB962C8B-B14F-4D97-AF65-F5344CB8AC3E}">
        <p14:creationId xmlns:p14="http://schemas.microsoft.com/office/powerpoint/2010/main" val="1668344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2325" y="-5889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An Overview of Risk and Risk Management</a:t>
            </a:r>
            <a:endPar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2" name="Picture 1">
            <a:extLst>
              <a:ext uri="{FF2B5EF4-FFF2-40B4-BE49-F238E27FC236}">
                <a16:creationId xmlns:a16="http://schemas.microsoft.com/office/drawing/2014/main" id="{DCDAF06B-5D2E-452D-9A3B-AA801AFA29DD}"/>
              </a:ext>
            </a:extLst>
          </p:cNvPr>
          <p:cNvPicPr>
            <a:picLocks noChangeAspect="1"/>
          </p:cNvPicPr>
          <p:nvPr/>
        </p:nvPicPr>
        <p:blipFill rotWithShape="1">
          <a:blip r:embed="rId2"/>
          <a:srcRect l="25811" t="21090" r="24299" b="11207"/>
          <a:stretch/>
        </p:blipFill>
        <p:spPr>
          <a:xfrm>
            <a:off x="1535112" y="883083"/>
            <a:ext cx="7174042" cy="6630554"/>
          </a:xfrm>
          <a:prstGeom prst="rect">
            <a:avLst/>
          </a:prstGeom>
        </p:spPr>
      </p:pic>
    </p:spTree>
    <p:extLst>
      <p:ext uri="{BB962C8B-B14F-4D97-AF65-F5344CB8AC3E}">
        <p14:creationId xmlns:p14="http://schemas.microsoft.com/office/powerpoint/2010/main" val="4035658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2325" y="-5889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An Overview of Risk and Risk Management</a:t>
            </a:r>
            <a:endPar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3" name="Picture 2">
            <a:extLst>
              <a:ext uri="{FF2B5EF4-FFF2-40B4-BE49-F238E27FC236}">
                <a16:creationId xmlns:a16="http://schemas.microsoft.com/office/drawing/2014/main" id="{05281B8E-AA7F-4B77-9FBD-319C66C5277A}"/>
              </a:ext>
            </a:extLst>
          </p:cNvPr>
          <p:cNvPicPr>
            <a:picLocks noChangeAspect="1"/>
          </p:cNvPicPr>
          <p:nvPr/>
        </p:nvPicPr>
        <p:blipFill rotWithShape="1">
          <a:blip r:embed="rId2"/>
          <a:srcRect l="33370" t="22787" r="28835" b="15984"/>
          <a:stretch/>
        </p:blipFill>
        <p:spPr>
          <a:xfrm>
            <a:off x="1941512" y="1039685"/>
            <a:ext cx="5994400" cy="6473952"/>
          </a:xfrm>
          <a:prstGeom prst="rect">
            <a:avLst/>
          </a:prstGeom>
        </p:spPr>
      </p:pic>
    </p:spTree>
    <p:extLst>
      <p:ext uri="{BB962C8B-B14F-4D97-AF65-F5344CB8AC3E}">
        <p14:creationId xmlns:p14="http://schemas.microsoft.com/office/powerpoint/2010/main" val="1678468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2325" y="-588963"/>
            <a:ext cx="8866187" cy="1473200"/>
          </a:xfrm>
        </p:spPr>
        <p:txBody>
          <a:bodyPr/>
          <a:lstStyle/>
          <a:p>
            <a:pPr eaLnBrk="1" hangingPunct="1"/>
            <a:r>
              <a:rPr lang="en-US" altLang="en-US" sz="3600" b="1" dirty="0">
                <a:latin typeface="Times New Roman" panose="02020603050405020304" pitchFamily="18" charset="0"/>
                <a:ea typeface="ＭＳ Ｐゴシック" panose="020B0600070205080204" pitchFamily="34" charset="-128"/>
                <a:cs typeface="Times New Roman" panose="02020603050405020304" pitchFamily="18" charset="0"/>
              </a:rPr>
              <a:t>Enterprise Risk Management</a:t>
            </a:r>
            <a:endParaRPr lang="en-US" altLang="en-US" sz="36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pic>
        <p:nvPicPr>
          <p:cNvPr id="2" name="Enterprise Risk Management | Thomas H. Stanton | TEDxJHUDC">
            <a:hlinkClick r:id="" action="ppaction://media"/>
            <a:extLst>
              <a:ext uri="{FF2B5EF4-FFF2-40B4-BE49-F238E27FC236}">
                <a16:creationId xmlns:a16="http://schemas.microsoft.com/office/drawing/2014/main" id="{1A60F68B-39A3-FA41-B0C0-A8B4EA7156A1}"/>
              </a:ext>
            </a:extLst>
          </p:cNvPr>
          <p:cNvPicPr>
            <a:picLocks noRot="1" noChangeAspect="1"/>
          </p:cNvPicPr>
          <p:nvPr>
            <a:videoFile r:link="rId1"/>
          </p:nvPr>
        </p:nvPicPr>
        <p:blipFill>
          <a:blip r:embed="rId4"/>
          <a:stretch>
            <a:fillRect/>
          </a:stretch>
        </p:blipFill>
        <p:spPr>
          <a:xfrm>
            <a:off x="1992313" y="2065338"/>
            <a:ext cx="6096000" cy="3429000"/>
          </a:xfrm>
          <a:prstGeom prst="rect">
            <a:avLst/>
          </a:prstGeom>
        </p:spPr>
      </p:pic>
    </p:spTree>
    <p:extLst>
      <p:ext uri="{BB962C8B-B14F-4D97-AF65-F5344CB8AC3E}">
        <p14:creationId xmlns:p14="http://schemas.microsoft.com/office/powerpoint/2010/main" val="214094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pic>
        <p:nvPicPr>
          <p:cNvPr id="3078" name="Picture 6" descr="IMG_6696.jpg">
            <a:extLst>
              <a:ext uri="{FF2B5EF4-FFF2-40B4-BE49-F238E27FC236}">
                <a16:creationId xmlns:a16="http://schemas.microsoft.com/office/drawing/2014/main" id="{B18B1ADA-7CB1-44FC-814F-A52AEA59F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412" y="2484437"/>
            <a:ext cx="53721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31C5AA-D834-45C4-BAF9-396B1EE567C1}"/>
              </a:ext>
            </a:extLst>
          </p:cNvPr>
          <p:cNvSpPr txBox="1"/>
          <p:nvPr/>
        </p:nvSpPr>
        <p:spPr>
          <a:xfrm>
            <a:off x="620712" y="2608798"/>
            <a:ext cx="3962400" cy="1323439"/>
          </a:xfrm>
          <a:prstGeom prst="rect">
            <a:avLst/>
          </a:prstGeom>
          <a:noFill/>
        </p:spPr>
        <p:txBody>
          <a:bodyPr wrap="square" rtlCol="0">
            <a:spAutoFit/>
          </a:bodyPr>
          <a:lstStyle/>
          <a:p>
            <a:r>
              <a:rPr lang="en-US" sz="2000" dirty="0"/>
              <a:t>Thoughts?</a:t>
            </a:r>
          </a:p>
          <a:p>
            <a:endParaRPr lang="en-US" sz="2000" dirty="0"/>
          </a:p>
          <a:p>
            <a:endParaRPr lang="en-US" sz="2000" dirty="0"/>
          </a:p>
          <a:p>
            <a:r>
              <a:rPr lang="en-US" sz="2000" dirty="0"/>
              <a:t>Why bring up this video/book?</a:t>
            </a:r>
          </a:p>
        </p:txBody>
      </p:sp>
    </p:spTree>
    <p:extLst>
      <p:ext uri="{BB962C8B-B14F-4D97-AF65-F5344CB8AC3E}">
        <p14:creationId xmlns:p14="http://schemas.microsoft.com/office/powerpoint/2010/main" val="366061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pic>
        <p:nvPicPr>
          <p:cNvPr id="3078" name="Picture 6" descr="IMG_6696.jpg">
            <a:extLst>
              <a:ext uri="{FF2B5EF4-FFF2-40B4-BE49-F238E27FC236}">
                <a16:creationId xmlns:a16="http://schemas.microsoft.com/office/drawing/2014/main" id="{B18B1ADA-7CB1-44FC-814F-A52AEA59F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412" y="2484437"/>
            <a:ext cx="53721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31C5AA-D834-45C4-BAF9-396B1EE567C1}"/>
              </a:ext>
            </a:extLst>
          </p:cNvPr>
          <p:cNvSpPr txBox="1"/>
          <p:nvPr/>
        </p:nvSpPr>
        <p:spPr>
          <a:xfrm>
            <a:off x="620712" y="1722437"/>
            <a:ext cx="3962400" cy="5632311"/>
          </a:xfrm>
          <a:prstGeom prst="rect">
            <a:avLst/>
          </a:prstGeom>
          <a:noFill/>
        </p:spPr>
        <p:txBody>
          <a:bodyPr wrap="square" rtlCol="0">
            <a:spAutoFit/>
          </a:bodyPr>
          <a:lstStyle/>
          <a:p>
            <a:r>
              <a:rPr lang="en-US" sz="2000" dirty="0"/>
              <a:t>This book is about information, technology, and scientific progress.</a:t>
            </a:r>
          </a:p>
          <a:p>
            <a:endParaRPr lang="en-US" sz="2000" dirty="0"/>
          </a:p>
          <a:p>
            <a:r>
              <a:rPr lang="en-US" sz="2000" dirty="0"/>
              <a:t>This is a book about the things that make us smarter than any computer, and a book about human error.</a:t>
            </a:r>
          </a:p>
          <a:p>
            <a:endParaRPr lang="en-US" sz="2000" dirty="0"/>
          </a:p>
          <a:p>
            <a:r>
              <a:rPr lang="en-US" sz="2000" dirty="0"/>
              <a:t>This is a book about how we learn, one step at a time, to come to knowledge of the objective world, and why we sometimes take a step back.</a:t>
            </a:r>
          </a:p>
          <a:p>
            <a:endParaRPr lang="en-US" sz="2000" dirty="0"/>
          </a:p>
          <a:p>
            <a:r>
              <a:rPr lang="en-US" sz="2000" dirty="0"/>
              <a:t>This is a book about prediction, which sits at the intersection of all of these things</a:t>
            </a:r>
          </a:p>
        </p:txBody>
      </p:sp>
    </p:spTree>
    <p:extLst>
      <p:ext uri="{BB962C8B-B14F-4D97-AF65-F5344CB8AC3E}">
        <p14:creationId xmlns:p14="http://schemas.microsoft.com/office/powerpoint/2010/main" val="1456643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sp>
        <p:nvSpPr>
          <p:cNvPr id="6" name="TextBox 5">
            <a:extLst>
              <a:ext uri="{FF2B5EF4-FFF2-40B4-BE49-F238E27FC236}">
                <a16:creationId xmlns:a16="http://schemas.microsoft.com/office/drawing/2014/main" id="{F331C5AA-D834-45C4-BAF9-396B1EE567C1}"/>
              </a:ext>
            </a:extLst>
          </p:cNvPr>
          <p:cNvSpPr txBox="1"/>
          <p:nvPr/>
        </p:nvSpPr>
        <p:spPr>
          <a:xfrm>
            <a:off x="468312" y="2027237"/>
            <a:ext cx="3962400" cy="5016758"/>
          </a:xfrm>
          <a:prstGeom prst="rect">
            <a:avLst/>
          </a:prstGeom>
          <a:noFill/>
        </p:spPr>
        <p:txBody>
          <a:bodyPr wrap="square" rtlCol="0">
            <a:spAutoFit/>
          </a:bodyPr>
          <a:lstStyle/>
          <a:p>
            <a:r>
              <a:rPr lang="en-US" sz="2000" dirty="0"/>
              <a:t>More Information, More Problems</a:t>
            </a:r>
          </a:p>
          <a:p>
            <a:endParaRPr lang="en-US" sz="2000" dirty="0"/>
          </a:p>
          <a:p>
            <a:r>
              <a:rPr lang="en-US" sz="2000" dirty="0"/>
              <a:t>Printing Press</a:t>
            </a:r>
          </a:p>
          <a:p>
            <a:endParaRPr lang="en-US" sz="2000" dirty="0"/>
          </a:p>
          <a:p>
            <a:r>
              <a:rPr lang="en-US" sz="2000" dirty="0"/>
              <a:t>Hundreds of Years of Holy Wars</a:t>
            </a:r>
          </a:p>
          <a:p>
            <a:endParaRPr lang="en-US" sz="2000" dirty="0"/>
          </a:p>
          <a:p>
            <a:r>
              <a:rPr lang="en-US" sz="2000" dirty="0"/>
              <a:t>Reduction in the Cost of a Book from about $20,000 in today’s dollars to about $70</a:t>
            </a:r>
          </a:p>
          <a:p>
            <a:endParaRPr lang="en-US" sz="2000" dirty="0"/>
          </a:p>
          <a:p>
            <a:r>
              <a:rPr lang="en-US" sz="2000" dirty="0"/>
              <a:t>The amount of information was increasing much more rapidly than our understanding of what to do with it or our ability to differentiate the useful information from the mistruths </a:t>
            </a:r>
          </a:p>
        </p:txBody>
      </p:sp>
      <p:pic>
        <p:nvPicPr>
          <p:cNvPr id="3" name="Picture 2">
            <a:extLst>
              <a:ext uri="{FF2B5EF4-FFF2-40B4-BE49-F238E27FC236}">
                <a16:creationId xmlns:a16="http://schemas.microsoft.com/office/drawing/2014/main" id="{B9801E0D-5E93-4976-912C-B4D8A9416DE4}"/>
              </a:ext>
            </a:extLst>
          </p:cNvPr>
          <p:cNvPicPr>
            <a:picLocks noChangeAspect="1"/>
          </p:cNvPicPr>
          <p:nvPr/>
        </p:nvPicPr>
        <p:blipFill rotWithShape="1">
          <a:blip r:embed="rId2"/>
          <a:srcRect l="18252" t="20520" r="25811" b="18252"/>
          <a:stretch/>
        </p:blipFill>
        <p:spPr>
          <a:xfrm>
            <a:off x="4667778" y="3627437"/>
            <a:ext cx="5325533" cy="3886200"/>
          </a:xfrm>
          <a:prstGeom prst="rect">
            <a:avLst/>
          </a:prstGeom>
        </p:spPr>
      </p:pic>
    </p:spTree>
    <p:extLst>
      <p:ext uri="{BB962C8B-B14F-4D97-AF65-F5344CB8AC3E}">
        <p14:creationId xmlns:p14="http://schemas.microsoft.com/office/powerpoint/2010/main" val="1924679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a:t>
            </a:r>
            <a:r>
              <a:rPr lang="en-US" altLang="en-US" sz="1400" b="1" dirty="0">
                <a:solidFill>
                  <a:srgbClr val="FF0000"/>
                </a:solidFill>
                <a:ea typeface="ＭＳ Ｐゴシック" panose="020B0600070205080204" pitchFamily="34" charset="-128"/>
                <a:cs typeface="Times New Roman" panose="02020603050405020304" pitchFamily="18" charset="0"/>
              </a:rPr>
              <a:t>Requirements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14:	Conclusions</a:t>
            </a:r>
            <a:endParaRPr lang="en-US" altLang="en-US" sz="1600" b="1" dirty="0">
              <a:ea typeface="ＭＳ Ｐゴシック" panose="020B0600070205080204" pitchFamily="34" charset="-128"/>
            </a:endParaRPr>
          </a:p>
        </p:txBody>
      </p:sp>
      <p:sp>
        <p:nvSpPr>
          <p:cNvPr id="2" name="Right Brace 1">
            <a:extLst>
              <a:ext uri="{FF2B5EF4-FFF2-40B4-BE49-F238E27FC236}">
                <a16:creationId xmlns:a16="http://schemas.microsoft.com/office/drawing/2014/main" id="{CF0C10DF-A3B6-43AF-A70E-DBDF62032692}"/>
              </a:ext>
            </a:extLst>
          </p:cNvPr>
          <p:cNvSpPr/>
          <p:nvPr/>
        </p:nvSpPr>
        <p:spPr>
          <a:xfrm>
            <a:off x="5649912" y="2027237"/>
            <a:ext cx="304800" cy="1600200"/>
          </a:xfrm>
          <a:prstGeom prst="rightBrace">
            <a:avLst>
              <a:gd name="adj1" fmla="val 8333"/>
              <a:gd name="adj2" fmla="val 50767"/>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D7C96C3-D858-48E6-B4A1-E5DA12D227C3}"/>
              </a:ext>
            </a:extLst>
          </p:cNvPr>
          <p:cNvSpPr txBox="1"/>
          <p:nvPr/>
        </p:nvSpPr>
        <p:spPr>
          <a:xfrm>
            <a:off x="6183312" y="2415440"/>
            <a:ext cx="3581400" cy="707886"/>
          </a:xfrm>
          <a:prstGeom prst="rect">
            <a:avLst/>
          </a:prstGeom>
          <a:noFill/>
        </p:spPr>
        <p:txBody>
          <a:bodyPr wrap="square" rtlCol="0">
            <a:spAutoFit/>
          </a:bodyPr>
          <a:lstStyle/>
          <a:p>
            <a:r>
              <a:rPr lang="en-US" sz="2000" dirty="0">
                <a:solidFill>
                  <a:srgbClr val="FF0000"/>
                </a:solidFill>
              </a:rPr>
              <a:t>Project Proposal:</a:t>
            </a:r>
          </a:p>
          <a:p>
            <a:r>
              <a:rPr lang="en-US" sz="2000" dirty="0">
                <a:solidFill>
                  <a:srgbClr val="FF0000"/>
                </a:solidFill>
              </a:rPr>
              <a:t> </a:t>
            </a:r>
          </a:p>
        </p:txBody>
      </p:sp>
      <p:sp>
        <p:nvSpPr>
          <p:cNvPr id="4" name="Right Brace 3">
            <a:extLst>
              <a:ext uri="{FF2B5EF4-FFF2-40B4-BE49-F238E27FC236}">
                <a16:creationId xmlns:a16="http://schemas.microsoft.com/office/drawing/2014/main" id="{7269C146-3E66-4848-A2AB-868D6CD14E6C}"/>
              </a:ext>
            </a:extLst>
          </p:cNvPr>
          <p:cNvSpPr/>
          <p:nvPr/>
        </p:nvSpPr>
        <p:spPr>
          <a:xfrm>
            <a:off x="5680393" y="5227637"/>
            <a:ext cx="198119"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F84B43B-8178-4616-BE46-D0E6F2CC5DC9}"/>
              </a:ext>
            </a:extLst>
          </p:cNvPr>
          <p:cNvSpPr txBox="1"/>
          <p:nvPr/>
        </p:nvSpPr>
        <p:spPr>
          <a:xfrm>
            <a:off x="6259512" y="4999037"/>
            <a:ext cx="3581400" cy="707886"/>
          </a:xfrm>
          <a:prstGeom prst="rect">
            <a:avLst/>
          </a:prstGeom>
          <a:noFill/>
        </p:spPr>
        <p:txBody>
          <a:bodyPr wrap="square" rtlCol="0">
            <a:spAutoFit/>
          </a:bodyPr>
          <a:lstStyle/>
          <a:p>
            <a:r>
              <a:rPr lang="en-US" sz="2000" dirty="0">
                <a:solidFill>
                  <a:srgbClr val="FF0000"/>
                </a:solidFill>
              </a:rPr>
              <a:t>Cost-Benefit Analysis</a:t>
            </a:r>
          </a:p>
          <a:p>
            <a:endParaRPr lang="en-US" sz="2000" dirty="0">
              <a:solidFill>
                <a:srgbClr val="FF0000"/>
              </a:solidFill>
            </a:endParaRPr>
          </a:p>
        </p:txBody>
      </p:sp>
      <p:sp>
        <p:nvSpPr>
          <p:cNvPr id="8" name="Right Brace 7">
            <a:extLst>
              <a:ext uri="{FF2B5EF4-FFF2-40B4-BE49-F238E27FC236}">
                <a16:creationId xmlns:a16="http://schemas.microsoft.com/office/drawing/2014/main" id="{A782DE15-A4E8-4998-A74A-06E4722DE1B0}"/>
              </a:ext>
            </a:extLst>
          </p:cNvPr>
          <p:cNvSpPr/>
          <p:nvPr/>
        </p:nvSpPr>
        <p:spPr>
          <a:xfrm>
            <a:off x="5680393" y="5761037"/>
            <a:ext cx="198119"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F338D0A-8069-43FC-AC44-2EA516D8D7CE}"/>
              </a:ext>
            </a:extLst>
          </p:cNvPr>
          <p:cNvSpPr txBox="1"/>
          <p:nvPr/>
        </p:nvSpPr>
        <p:spPr>
          <a:xfrm>
            <a:off x="6259512" y="5684837"/>
            <a:ext cx="2743200" cy="707886"/>
          </a:xfrm>
          <a:prstGeom prst="rect">
            <a:avLst/>
          </a:prstGeom>
          <a:noFill/>
        </p:spPr>
        <p:txBody>
          <a:bodyPr wrap="square" rtlCol="0">
            <a:spAutoFit/>
          </a:bodyPr>
          <a:lstStyle/>
          <a:p>
            <a:r>
              <a:rPr lang="en-US" sz="2000" dirty="0">
                <a:solidFill>
                  <a:srgbClr val="FF0000"/>
                </a:solidFill>
              </a:rPr>
              <a:t>Project Plan</a:t>
            </a:r>
          </a:p>
          <a:p>
            <a:r>
              <a:rPr lang="en-US" sz="2000" dirty="0">
                <a:solidFill>
                  <a:srgbClr val="FF0000"/>
                </a:solidFill>
              </a:rPr>
              <a:t>due Sept 25 by 9 PM</a:t>
            </a:r>
          </a:p>
        </p:txBody>
      </p:sp>
      <p:sp>
        <p:nvSpPr>
          <p:cNvPr id="6" name="Right Brace 5">
            <a:extLst>
              <a:ext uri="{FF2B5EF4-FFF2-40B4-BE49-F238E27FC236}">
                <a16:creationId xmlns:a16="http://schemas.microsoft.com/office/drawing/2014/main" id="{713F0BF9-A3B8-4F5C-8783-79538558668A}"/>
              </a:ext>
            </a:extLst>
          </p:cNvPr>
          <p:cNvSpPr/>
          <p:nvPr/>
        </p:nvSpPr>
        <p:spPr>
          <a:xfrm>
            <a:off x="5680393" y="4313237"/>
            <a:ext cx="350519" cy="304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F607CAE-4ACB-42EC-9E9F-A229E7F3E4AA}"/>
              </a:ext>
            </a:extLst>
          </p:cNvPr>
          <p:cNvSpPr txBox="1"/>
          <p:nvPr/>
        </p:nvSpPr>
        <p:spPr>
          <a:xfrm>
            <a:off x="6259512" y="3975596"/>
            <a:ext cx="3581400" cy="1015663"/>
          </a:xfrm>
          <a:prstGeom prst="rect">
            <a:avLst/>
          </a:prstGeom>
          <a:noFill/>
        </p:spPr>
        <p:txBody>
          <a:bodyPr wrap="square" rtlCol="0">
            <a:spAutoFit/>
          </a:bodyPr>
          <a:lstStyle/>
          <a:p>
            <a:r>
              <a:rPr lang="en-US" sz="2000" dirty="0">
                <a:solidFill>
                  <a:srgbClr val="FF0000"/>
                </a:solidFill>
              </a:rPr>
              <a:t>Requirements</a:t>
            </a:r>
          </a:p>
          <a:p>
            <a:r>
              <a:rPr lang="en-US" sz="2000" dirty="0">
                <a:solidFill>
                  <a:srgbClr val="FF0000"/>
                </a:solidFill>
              </a:rPr>
              <a:t>Part of Initial Sections:</a:t>
            </a:r>
          </a:p>
          <a:p>
            <a:r>
              <a:rPr lang="en-US" sz="2000" dirty="0">
                <a:solidFill>
                  <a:srgbClr val="FF0000"/>
                </a:solidFill>
              </a:rPr>
              <a:t> due Oct 9 by 9 PM </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sp>
        <p:nvSpPr>
          <p:cNvPr id="6" name="TextBox 5">
            <a:extLst>
              <a:ext uri="{FF2B5EF4-FFF2-40B4-BE49-F238E27FC236}">
                <a16:creationId xmlns:a16="http://schemas.microsoft.com/office/drawing/2014/main" id="{F331C5AA-D834-45C4-BAF9-396B1EE567C1}"/>
              </a:ext>
            </a:extLst>
          </p:cNvPr>
          <p:cNvSpPr txBox="1"/>
          <p:nvPr/>
        </p:nvSpPr>
        <p:spPr>
          <a:xfrm>
            <a:off x="468312" y="2027237"/>
            <a:ext cx="3962400" cy="5016758"/>
          </a:xfrm>
          <a:prstGeom prst="rect">
            <a:avLst/>
          </a:prstGeom>
          <a:noFill/>
        </p:spPr>
        <p:txBody>
          <a:bodyPr wrap="square" rtlCol="0">
            <a:spAutoFit/>
          </a:bodyPr>
          <a:lstStyle/>
          <a:p>
            <a:r>
              <a:rPr lang="en-US" sz="2000" dirty="0"/>
              <a:t>Industrial Revolution</a:t>
            </a:r>
          </a:p>
          <a:p>
            <a:endParaRPr lang="en-US" sz="2000" dirty="0"/>
          </a:p>
          <a:p>
            <a:r>
              <a:rPr lang="en-US" sz="2000" dirty="0"/>
              <a:t>The importance of the Industrial Revolution is hard to over-state.  Throughout essentially all of human history, economic growth had proceeded at perhaps 0.1% per year, enough to allow for a very gradual increase in population, but not any growth in living standards.</a:t>
            </a:r>
          </a:p>
          <a:p>
            <a:endParaRPr lang="en-US" sz="2000" dirty="0"/>
          </a:p>
          <a:p>
            <a:r>
              <a:rPr lang="en-US" sz="2000" dirty="0"/>
              <a:t>Growth in productivity and living standards of about 2% per year since the beginning of the industrial revolution.</a:t>
            </a:r>
          </a:p>
        </p:txBody>
      </p:sp>
      <p:pic>
        <p:nvPicPr>
          <p:cNvPr id="4" name="Picture 3">
            <a:extLst>
              <a:ext uri="{FF2B5EF4-FFF2-40B4-BE49-F238E27FC236}">
                <a16:creationId xmlns:a16="http://schemas.microsoft.com/office/drawing/2014/main" id="{B646B784-4DB9-44A1-BD34-A9B588CEA924}"/>
              </a:ext>
            </a:extLst>
          </p:cNvPr>
          <p:cNvPicPr>
            <a:picLocks noChangeAspect="1"/>
          </p:cNvPicPr>
          <p:nvPr/>
        </p:nvPicPr>
        <p:blipFill rotWithShape="1">
          <a:blip r:embed="rId2"/>
          <a:srcRect l="5999" t="20519" r="41686" b="20521"/>
          <a:stretch/>
        </p:blipFill>
        <p:spPr>
          <a:xfrm>
            <a:off x="4719638" y="1798637"/>
            <a:ext cx="5273674" cy="3962400"/>
          </a:xfrm>
          <a:prstGeom prst="rect">
            <a:avLst/>
          </a:prstGeom>
        </p:spPr>
      </p:pic>
    </p:spTree>
    <p:extLst>
      <p:ext uri="{BB962C8B-B14F-4D97-AF65-F5344CB8AC3E}">
        <p14:creationId xmlns:p14="http://schemas.microsoft.com/office/powerpoint/2010/main" val="571490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pic>
        <p:nvPicPr>
          <p:cNvPr id="3078" name="Picture 6" descr="IMG_6696.jpg">
            <a:extLst>
              <a:ext uri="{FF2B5EF4-FFF2-40B4-BE49-F238E27FC236}">
                <a16:creationId xmlns:a16="http://schemas.microsoft.com/office/drawing/2014/main" id="{B18B1ADA-7CB1-44FC-814F-A52AEA59F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412" y="2484437"/>
            <a:ext cx="5372100"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31C5AA-D834-45C4-BAF9-396B1EE567C1}"/>
              </a:ext>
            </a:extLst>
          </p:cNvPr>
          <p:cNvSpPr txBox="1"/>
          <p:nvPr/>
        </p:nvSpPr>
        <p:spPr>
          <a:xfrm>
            <a:off x="620712" y="1722437"/>
            <a:ext cx="3962400" cy="4093428"/>
          </a:xfrm>
          <a:prstGeom prst="rect">
            <a:avLst/>
          </a:prstGeom>
          <a:noFill/>
        </p:spPr>
        <p:txBody>
          <a:bodyPr wrap="square" rtlCol="0">
            <a:spAutoFit/>
          </a:bodyPr>
          <a:lstStyle/>
          <a:p>
            <a:r>
              <a:rPr lang="en-US" sz="2000" dirty="0"/>
              <a:t>The Productivity Paradox</a:t>
            </a:r>
          </a:p>
          <a:p>
            <a:endParaRPr lang="en-US" sz="2000" dirty="0"/>
          </a:p>
          <a:p>
            <a:r>
              <a:rPr lang="en-US" sz="2000" dirty="0"/>
              <a:t>The Promise and Pitfalls of Big Data</a:t>
            </a:r>
          </a:p>
          <a:p>
            <a:endParaRPr lang="en-US" sz="2000" dirty="0"/>
          </a:p>
          <a:p>
            <a:r>
              <a:rPr lang="en-US" sz="2000" dirty="0"/>
              <a:t>Why the Future Shocks Us</a:t>
            </a:r>
          </a:p>
          <a:p>
            <a:endParaRPr lang="en-US" sz="2000" dirty="0"/>
          </a:p>
          <a:p>
            <a:r>
              <a:rPr lang="en-US" sz="2000" dirty="0"/>
              <a:t>The Prediction Solution</a:t>
            </a:r>
          </a:p>
          <a:p>
            <a:endParaRPr lang="en-US" sz="2000" dirty="0"/>
          </a:p>
          <a:p>
            <a:r>
              <a:rPr lang="en-US" sz="2000" dirty="0"/>
              <a:t>“The Signal is the Truth”</a:t>
            </a:r>
          </a:p>
          <a:p>
            <a:endParaRPr lang="en-US" sz="2000" dirty="0"/>
          </a:p>
          <a:p>
            <a:r>
              <a:rPr lang="en-US" sz="2000" dirty="0"/>
              <a:t>“The Noise is what distracts us from the Truth”</a:t>
            </a:r>
          </a:p>
        </p:txBody>
      </p:sp>
    </p:spTree>
    <p:extLst>
      <p:ext uri="{BB962C8B-B14F-4D97-AF65-F5344CB8AC3E}">
        <p14:creationId xmlns:p14="http://schemas.microsoft.com/office/powerpoint/2010/main" val="3663762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pic>
        <p:nvPicPr>
          <p:cNvPr id="3078" name="Picture 6" descr="IMG_6696.jpg">
            <a:extLst>
              <a:ext uri="{FF2B5EF4-FFF2-40B4-BE49-F238E27FC236}">
                <a16:creationId xmlns:a16="http://schemas.microsoft.com/office/drawing/2014/main" id="{B18B1ADA-7CB1-44FC-814F-A52AEA59F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412" y="3246437"/>
            <a:ext cx="4229100"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31C5AA-D834-45C4-BAF9-396B1EE567C1}"/>
              </a:ext>
            </a:extLst>
          </p:cNvPr>
          <p:cNvSpPr txBox="1"/>
          <p:nvPr/>
        </p:nvSpPr>
        <p:spPr>
          <a:xfrm>
            <a:off x="620712" y="1493837"/>
            <a:ext cx="5105400" cy="5940088"/>
          </a:xfrm>
          <a:prstGeom prst="rect">
            <a:avLst/>
          </a:prstGeom>
          <a:noFill/>
        </p:spPr>
        <p:txBody>
          <a:bodyPr wrap="square" rtlCol="0">
            <a:spAutoFit/>
          </a:bodyPr>
          <a:lstStyle/>
          <a:p>
            <a:r>
              <a:rPr lang="en-US" sz="2000" dirty="0"/>
              <a:t>Outline of the Book</a:t>
            </a:r>
          </a:p>
          <a:p>
            <a:endParaRPr lang="en-US" sz="2000" dirty="0"/>
          </a:p>
          <a:p>
            <a:r>
              <a:rPr lang="en-US" sz="2000" dirty="0"/>
              <a:t>First three chapters are about the failures in prediction of the recent financial crisis, the successes in baseball, and the realm of political predictions.</a:t>
            </a:r>
          </a:p>
          <a:p>
            <a:endParaRPr lang="en-US" sz="2000" dirty="0"/>
          </a:p>
          <a:p>
            <a:r>
              <a:rPr lang="en-US" sz="2000" dirty="0"/>
              <a:t>Chapters 4 – 7 focus on dynamic systems; the weather, the movement of tectonic plates that cause earthquakes, the behavior of the economy, and infectious diseases.</a:t>
            </a:r>
          </a:p>
          <a:p>
            <a:endParaRPr lang="en-US" sz="2000" dirty="0"/>
          </a:p>
          <a:p>
            <a:r>
              <a:rPr lang="en-US" sz="2000" dirty="0"/>
              <a:t>Chapters 8 – 10 turn toward solutions, using Bayes Theory to improve results for a sports bettor, chess, and poker.</a:t>
            </a:r>
          </a:p>
          <a:p>
            <a:endParaRPr lang="en-US" sz="2000" dirty="0"/>
          </a:p>
          <a:p>
            <a:r>
              <a:rPr lang="en-US" sz="2000" dirty="0"/>
              <a:t>Bayes Theorem is used on more existential issues, global warming, terrorism, and financial markets in Chapters 11 - 13</a:t>
            </a:r>
          </a:p>
        </p:txBody>
      </p:sp>
    </p:spTree>
    <p:extLst>
      <p:ext uri="{BB962C8B-B14F-4D97-AF65-F5344CB8AC3E}">
        <p14:creationId xmlns:p14="http://schemas.microsoft.com/office/powerpoint/2010/main" val="1569261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pic>
        <p:nvPicPr>
          <p:cNvPr id="3078" name="Picture 6" descr="IMG_6696.jpg">
            <a:extLst>
              <a:ext uri="{FF2B5EF4-FFF2-40B4-BE49-F238E27FC236}">
                <a16:creationId xmlns:a16="http://schemas.microsoft.com/office/drawing/2014/main" id="{B18B1ADA-7CB1-44FC-814F-A52AEA59F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412" y="3246437"/>
            <a:ext cx="4229100"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31C5AA-D834-45C4-BAF9-396B1EE567C1}"/>
              </a:ext>
            </a:extLst>
          </p:cNvPr>
          <p:cNvSpPr txBox="1"/>
          <p:nvPr/>
        </p:nvSpPr>
        <p:spPr>
          <a:xfrm>
            <a:off x="620712" y="1493837"/>
            <a:ext cx="5105400" cy="5940088"/>
          </a:xfrm>
          <a:prstGeom prst="rect">
            <a:avLst/>
          </a:prstGeom>
          <a:noFill/>
        </p:spPr>
        <p:txBody>
          <a:bodyPr wrap="square" rtlCol="0">
            <a:spAutoFit/>
          </a:bodyPr>
          <a:lstStyle/>
          <a:p>
            <a:r>
              <a:rPr lang="en-US" sz="2000" dirty="0"/>
              <a:t>Key Points </a:t>
            </a:r>
          </a:p>
          <a:p>
            <a:endParaRPr lang="en-US" sz="2000" dirty="0"/>
          </a:p>
          <a:p>
            <a:r>
              <a:rPr lang="en-US" sz="2000" dirty="0"/>
              <a:t>Progress has been made in Weather Forecasting – computation and human insight – understand the physical phenomenon</a:t>
            </a:r>
          </a:p>
          <a:p>
            <a:endParaRPr lang="en-US" sz="2000" dirty="0"/>
          </a:p>
          <a:p>
            <a:r>
              <a:rPr lang="en-US" sz="2000" dirty="0"/>
              <a:t>Progress has not been made in Earthquake Predictions – even with computation power and immense scientific research</a:t>
            </a:r>
          </a:p>
          <a:p>
            <a:endParaRPr lang="en-US" sz="2000" dirty="0"/>
          </a:p>
          <a:p>
            <a:r>
              <a:rPr lang="en-US" sz="2000" dirty="0"/>
              <a:t>Little to no progress has been made in economic forecasting beyond 6 months.</a:t>
            </a:r>
          </a:p>
          <a:p>
            <a:endParaRPr lang="en-US" sz="2000" dirty="0"/>
          </a:p>
          <a:p>
            <a:r>
              <a:rPr lang="en-US" sz="2000" dirty="0"/>
              <a:t>Political pundits are no better at predicting events than the flip of a coin.</a:t>
            </a:r>
          </a:p>
          <a:p>
            <a:endParaRPr lang="en-US" sz="2000" dirty="0"/>
          </a:p>
          <a:p>
            <a:r>
              <a:rPr lang="en-US" sz="2000" dirty="0"/>
              <a:t>Over-confidence is a significant problem in predictions.</a:t>
            </a:r>
          </a:p>
        </p:txBody>
      </p:sp>
    </p:spTree>
    <p:extLst>
      <p:ext uri="{BB962C8B-B14F-4D97-AF65-F5344CB8AC3E}">
        <p14:creationId xmlns:p14="http://schemas.microsoft.com/office/powerpoint/2010/main" val="959580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E419-D5CC-4C5B-A985-D4976900726F}"/>
              </a:ext>
            </a:extLst>
          </p:cNvPr>
          <p:cNvSpPr>
            <a:spLocks noGrp="1"/>
          </p:cNvSpPr>
          <p:nvPr>
            <p:ph type="title"/>
          </p:nvPr>
        </p:nvSpPr>
        <p:spPr/>
        <p:txBody>
          <a:bodyPr/>
          <a:lstStyle/>
          <a:p>
            <a:r>
              <a:rPr lang="en-US" sz="4400" u="sng" dirty="0"/>
              <a:t>The Signal and the Noise</a:t>
            </a:r>
            <a:r>
              <a:rPr lang="en-US" sz="4400" dirty="0"/>
              <a:t/>
            </a:r>
            <a:br>
              <a:rPr lang="en-US" sz="4400" dirty="0"/>
            </a:br>
            <a:r>
              <a:rPr lang="en-US" sz="4400" dirty="0"/>
              <a:t>by Nate Silver</a:t>
            </a:r>
          </a:p>
        </p:txBody>
      </p:sp>
      <p:pic>
        <p:nvPicPr>
          <p:cNvPr id="3078" name="Picture 6" descr="IMG_6696.jpg">
            <a:extLst>
              <a:ext uri="{FF2B5EF4-FFF2-40B4-BE49-F238E27FC236}">
                <a16:creationId xmlns:a16="http://schemas.microsoft.com/office/drawing/2014/main" id="{B18B1ADA-7CB1-44FC-814F-A52AEA59F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412" y="3246437"/>
            <a:ext cx="4229100"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31C5AA-D834-45C4-BAF9-396B1EE567C1}"/>
              </a:ext>
            </a:extLst>
          </p:cNvPr>
          <p:cNvSpPr txBox="1"/>
          <p:nvPr/>
        </p:nvSpPr>
        <p:spPr>
          <a:xfrm>
            <a:off x="620712" y="1925974"/>
            <a:ext cx="5105400" cy="4401205"/>
          </a:xfrm>
          <a:prstGeom prst="rect">
            <a:avLst/>
          </a:prstGeom>
          <a:noFill/>
        </p:spPr>
        <p:txBody>
          <a:bodyPr wrap="square" rtlCol="0">
            <a:spAutoFit/>
          </a:bodyPr>
          <a:lstStyle/>
          <a:p>
            <a:r>
              <a:rPr lang="en-US" sz="2000" dirty="0"/>
              <a:t>Think Probabilistically</a:t>
            </a:r>
          </a:p>
          <a:p>
            <a:endParaRPr lang="en-US" sz="2000" dirty="0"/>
          </a:p>
          <a:p>
            <a:r>
              <a:rPr lang="en-US" sz="2000" dirty="0"/>
              <a:t>Information becomes knowledge, only when you know the context</a:t>
            </a:r>
          </a:p>
          <a:p>
            <a:endParaRPr lang="en-US" sz="2000" dirty="0"/>
          </a:p>
          <a:p>
            <a:r>
              <a:rPr lang="en-US" sz="2000" dirty="0"/>
              <a:t>Use Bayes Theorem which requires a “prior” belief</a:t>
            </a:r>
          </a:p>
          <a:p>
            <a:endParaRPr lang="en-US" sz="2000" dirty="0"/>
          </a:p>
          <a:p>
            <a:r>
              <a:rPr lang="en-US" sz="2000" dirty="0"/>
              <a:t>Bayes Theorem says that we should update our prediction whenever we get new information</a:t>
            </a:r>
          </a:p>
          <a:p>
            <a:endParaRPr lang="en-US" sz="2000" dirty="0"/>
          </a:p>
          <a:p>
            <a:r>
              <a:rPr lang="en-US" sz="2000" dirty="0"/>
              <a:t>Try and Err and get better and closer to the truth</a:t>
            </a:r>
          </a:p>
        </p:txBody>
      </p:sp>
    </p:spTree>
    <p:extLst>
      <p:ext uri="{BB962C8B-B14F-4D97-AF65-F5344CB8AC3E}">
        <p14:creationId xmlns:p14="http://schemas.microsoft.com/office/powerpoint/2010/main" val="376099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Week 5 Assignments</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544512" y="1417637"/>
            <a:ext cx="9199563" cy="5795963"/>
          </a:xfrm>
        </p:spPr>
        <p:txBody>
          <a:bodyPr/>
          <a:lstStyle/>
          <a:p>
            <a:pPr eaLnBrk="1" hangingPunct="1">
              <a:lnSpc>
                <a:spcPct val="80000"/>
              </a:lnSpc>
            </a:pPr>
            <a:r>
              <a:rPr lang="en-US" altLang="en-US" sz="2400" dirty="0">
                <a:solidFill>
                  <a:srgbClr val="FF0000"/>
                </a:solidFill>
                <a:ea typeface="ＭＳ Ｐゴシック" panose="020B0600070205080204" pitchFamily="34" charset="-128"/>
              </a:rPr>
              <a:t>Submit Team Project Plan in </a:t>
            </a:r>
            <a:r>
              <a:rPr lang="en-US" altLang="en-US" sz="2400" dirty="0" err="1">
                <a:solidFill>
                  <a:srgbClr val="FF0000"/>
                </a:solidFill>
                <a:ea typeface="ＭＳ Ｐゴシック" panose="020B0600070205080204" pitchFamily="34" charset="-128"/>
              </a:rPr>
              <a:t>Gantter</a:t>
            </a:r>
            <a:r>
              <a:rPr lang="en-US" altLang="en-US" sz="2400" dirty="0">
                <a:solidFill>
                  <a:srgbClr val="FF0000"/>
                </a:solidFill>
                <a:ea typeface="ＭＳ Ｐゴシック" panose="020B0600070205080204" pitchFamily="34" charset="-128"/>
              </a:rPr>
              <a:t> plus Narrative, Sept 25, by 9 PM </a:t>
            </a:r>
          </a:p>
          <a:p>
            <a:pPr eaLnBrk="1" hangingPunct="1">
              <a:lnSpc>
                <a:spcPct val="80000"/>
              </a:lnSpc>
            </a:pPr>
            <a:r>
              <a:rPr lang="en-US" altLang="en-US" sz="2400" dirty="0">
                <a:solidFill>
                  <a:schemeClr val="tx1"/>
                </a:solidFill>
                <a:ea typeface="ＭＳ Ｐゴシック" panose="020B0600070205080204" pitchFamily="34" charset="-128"/>
              </a:rPr>
              <a:t>Read “Descriptive Statistics in Microsoft Excel” included in the HBS Press </a:t>
            </a:r>
            <a:r>
              <a:rPr lang="en-US" altLang="en-US" sz="2400" dirty="0" err="1">
                <a:solidFill>
                  <a:schemeClr val="tx1"/>
                </a:solidFill>
                <a:ea typeface="ＭＳ Ｐゴシック" panose="020B0600070205080204" pitchFamily="34" charset="-128"/>
              </a:rPr>
              <a:t>Coursepack</a:t>
            </a:r>
            <a:r>
              <a:rPr lang="en-US" altLang="en-US" sz="2400" dirty="0">
                <a:solidFill>
                  <a:schemeClr val="tx1"/>
                </a:solidFill>
                <a:ea typeface="ＭＳ Ｐゴシック" panose="020B0600070205080204" pitchFamily="34" charset="-128"/>
              </a:rPr>
              <a:t> for class on Thursday</a:t>
            </a:r>
          </a:p>
          <a:p>
            <a:pPr eaLnBrk="1" hangingPunct="1">
              <a:lnSpc>
                <a:spcPct val="80000"/>
              </a:lnSpc>
            </a:pPr>
            <a:r>
              <a:rPr lang="en-US" altLang="en-US" sz="2400" dirty="0">
                <a:solidFill>
                  <a:schemeClr val="tx1"/>
                </a:solidFill>
                <a:ea typeface="ＭＳ Ｐゴシック" panose="020B0600070205080204" pitchFamily="34" charset="-128"/>
              </a:rPr>
              <a:t>Be prepared to take a Quiz on the Reading Materials and the Current Events at the beginning of Class on Sept 27 – may also include material from Monday’s class.</a:t>
            </a:r>
          </a:p>
          <a:p>
            <a:pPr eaLnBrk="1" hangingPunct="1">
              <a:lnSpc>
                <a:spcPct val="80000"/>
              </a:lnSpc>
            </a:pPr>
            <a:r>
              <a:rPr lang="en-US" altLang="en-US" sz="2400" dirty="0">
                <a:solidFill>
                  <a:schemeClr val="tx1"/>
                </a:solidFill>
                <a:ea typeface="ＭＳ Ｐゴシック" panose="020B0600070205080204" pitchFamily="34" charset="-128"/>
              </a:rPr>
              <a:t>Work on Term Project with Client, especially the “Requirements” due as part of the Initial Sections on Oct 9 by 9 PM</a:t>
            </a:r>
          </a:p>
          <a:p>
            <a:pPr eaLnBrk="1" hangingPunct="1">
              <a:lnSpc>
                <a:spcPct val="80000"/>
              </a:lnSpc>
            </a:pPr>
            <a:endParaRPr lang="en-US" altLang="en-US" sz="1600" u="sng" dirty="0">
              <a:ea typeface="ＭＳ Ｐゴシック" panose="020B0600070205080204" pitchFamily="34" charset="-128"/>
            </a:endParaRPr>
          </a:p>
        </p:txBody>
      </p:sp>
    </p:spTree>
    <p:extLst>
      <p:ext uri="{BB962C8B-B14F-4D97-AF65-F5344CB8AC3E}">
        <p14:creationId xmlns:p14="http://schemas.microsoft.com/office/powerpoint/2010/main" val="29227856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274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Everyone should be terrified of Amazon's Alexa microwave”, Wired UK, Sept 22, 2018. </a:t>
            </a:r>
            <a:r>
              <a:rPr lang="en-US" altLang="en-US" sz="2000" dirty="0">
                <a:ea typeface="ＭＳ Ｐゴシック" panose="020B0600070205080204" pitchFamily="34" charset="-128"/>
                <a:hlinkClick r:id="rId2"/>
              </a:rPr>
              <a:t>https://www.wired.co.uk/article/amazon-microwave-alexa</a:t>
            </a:r>
            <a:r>
              <a:rPr lang="en-US" altLang="en-US" sz="20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A2BBD243-F68D-4810-8FAD-33994EF82BDA}"/>
              </a:ext>
            </a:extLst>
          </p:cNvPr>
          <p:cNvSpPr txBox="1"/>
          <p:nvPr/>
        </p:nvSpPr>
        <p:spPr>
          <a:xfrm>
            <a:off x="5268912" y="1189037"/>
            <a:ext cx="4419600" cy="2862322"/>
          </a:xfrm>
          <a:prstGeom prst="rect">
            <a:avLst/>
          </a:prstGeom>
          <a:noFill/>
        </p:spPr>
        <p:txBody>
          <a:bodyPr wrap="square" rtlCol="0">
            <a:spAutoFit/>
          </a:bodyPr>
          <a:lstStyle/>
          <a:p>
            <a:r>
              <a:rPr lang="en-US" dirty="0"/>
              <a:t>Amazon’s hardware division has been busy. This week it has announced a slew of new Alexa-powered devices, including an in-car dashboard assistant and a microwave. Yes, a microwave.</a:t>
            </a:r>
          </a:p>
          <a:p>
            <a:endParaRPr lang="en-US" dirty="0"/>
          </a:p>
          <a:p>
            <a:r>
              <a:rPr lang="en-US" dirty="0"/>
              <a:t>But before you think that Amazon has completely lost its AI mind, it’s clear that the trillion-dollar company is betting huge on Alexa and voice-controlled devices. </a:t>
            </a:r>
          </a:p>
        </p:txBody>
      </p:sp>
      <p:sp>
        <p:nvSpPr>
          <p:cNvPr id="4" name="TextBox 3">
            <a:extLst>
              <a:ext uri="{FF2B5EF4-FFF2-40B4-BE49-F238E27FC236}">
                <a16:creationId xmlns:a16="http://schemas.microsoft.com/office/drawing/2014/main" id="{FE64164B-BE23-4314-AD23-77AA537E0171}"/>
              </a:ext>
            </a:extLst>
          </p:cNvPr>
          <p:cNvSpPr txBox="1"/>
          <p:nvPr/>
        </p:nvSpPr>
        <p:spPr>
          <a:xfrm>
            <a:off x="315912" y="4160837"/>
            <a:ext cx="9448800" cy="3416320"/>
          </a:xfrm>
          <a:prstGeom prst="rect">
            <a:avLst/>
          </a:prstGeom>
          <a:noFill/>
        </p:spPr>
        <p:txBody>
          <a:bodyPr wrap="square" rtlCol="0">
            <a:spAutoFit/>
          </a:bodyPr>
          <a:lstStyle/>
          <a:p>
            <a:r>
              <a:rPr lang="en-US" dirty="0"/>
              <a:t>Alexa is one of the leading digital assistants on the market, fighting it out with Google Assistant for the top spot, with Siri trailing in third. The growth of the smart speaker market from the launch of the first Echo in November 2014 has been swift, and is expected to be worth up to $30 billion by 2024, according to Global Market Insights. Amazon currently has a smart speaker market share of 67 per cent in Europe.</a:t>
            </a:r>
          </a:p>
          <a:p>
            <a:endParaRPr lang="en-US" dirty="0"/>
          </a:p>
          <a:p>
            <a:r>
              <a:rPr lang="en-US" dirty="0"/>
              <a:t>CEO Jeff Bezos is less secretive about his ambitions for Alexa, however. “We want customers to be able to use Alexa wherever they are,” Bezos said back in July. “There are now tens of thousands of developers across more than 150 countries building new devices using the Alexa Voice Service, and the number of Alexa-enabled devices has more than tripled in the past year.” Bezos wants Alexa in every part of your life – and he usually gets what he wants.</a:t>
            </a:r>
          </a:p>
        </p:txBody>
      </p:sp>
      <p:pic>
        <p:nvPicPr>
          <p:cNvPr id="5" name="Picture 4">
            <a:extLst>
              <a:ext uri="{FF2B5EF4-FFF2-40B4-BE49-F238E27FC236}">
                <a16:creationId xmlns:a16="http://schemas.microsoft.com/office/drawing/2014/main" id="{2417EBE3-1AC2-C249-810E-9B878C661E88}"/>
              </a:ext>
            </a:extLst>
          </p:cNvPr>
          <p:cNvPicPr>
            <a:picLocks noChangeAspect="1"/>
          </p:cNvPicPr>
          <p:nvPr/>
        </p:nvPicPr>
        <p:blipFill>
          <a:blip r:embed="rId3"/>
          <a:stretch>
            <a:fillRect/>
          </a:stretch>
        </p:blipFill>
        <p:spPr>
          <a:xfrm>
            <a:off x="317880" y="1251330"/>
            <a:ext cx="4874832" cy="2757107"/>
          </a:xfrm>
          <a:prstGeom prst="rect">
            <a:avLst/>
          </a:prstGeom>
        </p:spPr>
      </p:pic>
    </p:spTree>
    <p:extLst>
      <p:ext uri="{BB962C8B-B14F-4D97-AF65-F5344CB8AC3E}">
        <p14:creationId xmlns:p14="http://schemas.microsoft.com/office/powerpoint/2010/main" val="303057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5540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Google CEO </a:t>
            </a:r>
            <a:r>
              <a:rPr lang="en-US" sz="2400" dirty="0" err="1"/>
              <a:t>Sundar</a:t>
            </a:r>
            <a:r>
              <a:rPr lang="en-US" sz="2400" dirty="0"/>
              <a:t> </a:t>
            </a:r>
            <a:r>
              <a:rPr lang="en-US" sz="2400" dirty="0" err="1"/>
              <a:t>Pichai</a:t>
            </a:r>
            <a:r>
              <a:rPr lang="en-US" sz="2400" dirty="0"/>
              <a:t> warns employees: Don't get too political, or else ”, Yahoo Finance, Sept 22, 2018. </a:t>
            </a:r>
            <a:r>
              <a:rPr lang="en-US" altLang="en-US" sz="2000" dirty="0">
                <a:ea typeface="ＭＳ Ｐゴシック" panose="020B0600070205080204" pitchFamily="34" charset="-128"/>
                <a:hlinkClick r:id="rId2"/>
              </a:rPr>
              <a:t>https://finance.yahoo.com/news/google-ceo-sundar-pichai-warns-151300302.html</a:t>
            </a:r>
            <a:r>
              <a:rPr lang="en-US" altLang="en-US" sz="20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A2BBD243-F68D-4810-8FAD-33994EF82BDA}"/>
              </a:ext>
            </a:extLst>
          </p:cNvPr>
          <p:cNvSpPr txBox="1"/>
          <p:nvPr/>
        </p:nvSpPr>
        <p:spPr>
          <a:xfrm>
            <a:off x="4430712" y="1189037"/>
            <a:ext cx="55626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 a memo to employees, Google CEO </a:t>
            </a:r>
            <a:r>
              <a:rPr lang="en-US" dirty="0" err="1"/>
              <a:t>Sundar</a:t>
            </a:r>
            <a:r>
              <a:rPr lang="en-US" dirty="0"/>
              <a:t> </a:t>
            </a:r>
            <a:r>
              <a:rPr lang="en-US" dirty="0" err="1"/>
              <a:t>Pichai</a:t>
            </a:r>
            <a:r>
              <a:rPr lang="en-US" dirty="0"/>
              <a:t> warned that there will be consequences if they let politics get in the way of the work.</a:t>
            </a:r>
          </a:p>
          <a:p>
            <a:pPr marL="285750" indent="-285750">
              <a:buFont typeface="Arial" panose="020B0604020202020204" pitchFamily="34" charset="0"/>
              <a:buChar char="•"/>
            </a:pPr>
            <a:r>
              <a:rPr lang="en-US" dirty="0"/>
              <a:t>Google is under increasing political pressure from President Donald Trump and his allies, which has accused the search giant of being biased against conservatives. </a:t>
            </a:r>
          </a:p>
          <a:p>
            <a:pPr marL="285750" indent="-285750">
              <a:buFont typeface="Arial" panose="020B0604020202020204" pitchFamily="34" charset="0"/>
              <a:buChar char="•"/>
            </a:pPr>
            <a:r>
              <a:rPr lang="en-US" dirty="0"/>
              <a:t>The White House is considering an antitrust investigation of Google and Facebook over "online platform bias," it was reported on Saturday.</a:t>
            </a:r>
          </a:p>
        </p:txBody>
      </p:sp>
      <p:sp>
        <p:nvSpPr>
          <p:cNvPr id="4" name="TextBox 3">
            <a:extLst>
              <a:ext uri="{FF2B5EF4-FFF2-40B4-BE49-F238E27FC236}">
                <a16:creationId xmlns:a16="http://schemas.microsoft.com/office/drawing/2014/main" id="{FE64164B-BE23-4314-AD23-77AA537E0171}"/>
              </a:ext>
            </a:extLst>
          </p:cNvPr>
          <p:cNvSpPr txBox="1"/>
          <p:nvPr/>
        </p:nvSpPr>
        <p:spPr>
          <a:xfrm>
            <a:off x="315912" y="4313237"/>
            <a:ext cx="9448800" cy="3323987"/>
          </a:xfrm>
          <a:prstGeom prst="rect">
            <a:avLst/>
          </a:prstGeom>
          <a:noFill/>
        </p:spPr>
        <p:txBody>
          <a:bodyPr wrap="square" rtlCol="0">
            <a:spAutoFit/>
          </a:bodyPr>
          <a:lstStyle/>
          <a:p>
            <a:r>
              <a:rPr lang="en-US" sz="1500" dirty="0"/>
              <a:t>"We do not bias our products to favor any political agenda," </a:t>
            </a:r>
            <a:r>
              <a:rPr lang="en-US" sz="1500" dirty="0" err="1"/>
              <a:t>Pichai</a:t>
            </a:r>
            <a:r>
              <a:rPr lang="en-US" sz="1500" dirty="0"/>
              <a:t> reportedly wrote. "The trust our users place in us is our greatest asset and we must always protect it. If any Googler ever undermines that trust, we will hold them accountable."</a:t>
            </a:r>
          </a:p>
          <a:p>
            <a:endParaRPr lang="en-US" sz="1500" dirty="0"/>
          </a:p>
          <a:p>
            <a:r>
              <a:rPr lang="en-US" sz="1500" dirty="0" err="1"/>
              <a:t>Pichai's</a:t>
            </a:r>
            <a:r>
              <a:rPr lang="en-US" sz="1500" dirty="0"/>
              <a:t> memo comes as the search giant finds itself in the crosshairs of President Donald Trump and his allies amid accusations of political bias. Trump said in August that Google is "taking advantage of a lot of people" and accused the company of rigging search results against him.  </a:t>
            </a:r>
          </a:p>
          <a:p>
            <a:endParaRPr lang="en-US" sz="1500" dirty="0"/>
          </a:p>
          <a:p>
            <a:r>
              <a:rPr lang="en-US" sz="1500" dirty="0"/>
              <a:t>Most recently, a Wall Street Journal story revealed that in early 2017, some Google employees were internally discussing ways to manipulate search results in protest of Trump's travel ban. In his memo to Googlers, </a:t>
            </a:r>
            <a:r>
              <a:rPr lang="en-US" sz="1500" dirty="0" err="1"/>
              <a:t>Pichai</a:t>
            </a:r>
            <a:r>
              <a:rPr lang="en-US" sz="1500" dirty="0"/>
              <a:t> called allegations that the company would seriously consider that kind of action "absolutely false." </a:t>
            </a:r>
          </a:p>
          <a:p>
            <a:endParaRPr lang="en-US" sz="1500" dirty="0"/>
          </a:p>
          <a:p>
            <a:r>
              <a:rPr lang="en-US" sz="1500" dirty="0"/>
              <a:t>However, political pressure on Google is mounting. The White House is considering an antitrust investigation into "online platform bias" at Google and Facebook, it was reported on Saturday. </a:t>
            </a:r>
          </a:p>
        </p:txBody>
      </p:sp>
      <p:pic>
        <p:nvPicPr>
          <p:cNvPr id="2" name="Picture 1">
            <a:extLst>
              <a:ext uri="{FF2B5EF4-FFF2-40B4-BE49-F238E27FC236}">
                <a16:creationId xmlns:a16="http://schemas.microsoft.com/office/drawing/2014/main" id="{89A1CE61-8CB6-134D-A921-10E662B7344D}"/>
              </a:ext>
            </a:extLst>
          </p:cNvPr>
          <p:cNvPicPr>
            <a:picLocks noChangeAspect="1"/>
          </p:cNvPicPr>
          <p:nvPr/>
        </p:nvPicPr>
        <p:blipFill>
          <a:blip r:embed="rId3"/>
          <a:stretch>
            <a:fillRect/>
          </a:stretch>
        </p:blipFill>
        <p:spPr>
          <a:xfrm>
            <a:off x="392110" y="1493837"/>
            <a:ext cx="4038601" cy="2743200"/>
          </a:xfrm>
          <a:prstGeom prst="rect">
            <a:avLst/>
          </a:prstGeom>
        </p:spPr>
      </p:pic>
    </p:spTree>
    <p:extLst>
      <p:ext uri="{BB962C8B-B14F-4D97-AF65-F5344CB8AC3E}">
        <p14:creationId xmlns:p14="http://schemas.microsoft.com/office/powerpoint/2010/main" val="1169348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ctrTitle"/>
          </p:nvPr>
        </p:nvSpPr>
        <p:spPr/>
        <p:txBody>
          <a:bodyPr/>
          <a:lstStyle/>
          <a:p>
            <a:pPr eaLnBrk="1" hangingPunct="1"/>
            <a:r>
              <a:rPr lang="en-US" altLang="en-US">
                <a:latin typeface="Times New Roman" panose="02020603050405020304" pitchFamily="18" charset="0"/>
                <a:ea typeface="ＭＳ Ｐゴシック" panose="020B0600070205080204" pitchFamily="34" charset="-128"/>
                <a:cs typeface="Times New Roman" panose="02020603050405020304" pitchFamily="18" charset="0"/>
              </a:rPr>
              <a:t>Managing Project Risk</a:t>
            </a:r>
          </a:p>
        </p:txBody>
      </p:sp>
      <p:sp>
        <p:nvSpPr>
          <p:cNvPr id="27653"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algn="l"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335102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pPr eaLnBrk="1" hangingPunct="1"/>
            <a:r>
              <a:rPr lang="en-US" altLang="en-US">
                <a:latin typeface="Times New Roman" panose="02020603050405020304" pitchFamily="18" charset="0"/>
                <a:ea typeface="ＭＳ Ｐゴシック" panose="020B0600070205080204" pitchFamily="34" charset="-128"/>
                <a:cs typeface="Times New Roman" panose="02020603050405020304" pitchFamily="18" charset="0"/>
              </a:rPr>
              <a:t>Project Risk Management Processes</a:t>
            </a:r>
          </a:p>
        </p:txBody>
      </p:sp>
      <p:sp>
        <p:nvSpPr>
          <p:cNvPr id="6"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3277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519891"/>
            <a:ext cx="3695841" cy="235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2356" y="1511934"/>
            <a:ext cx="5584010" cy="532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509334"/>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282964" y="208241"/>
            <a:ext cx="2081018" cy="70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984">
                <a:solidFill>
                  <a:schemeClr val="bg1"/>
                </a:solidFill>
                <a:latin typeface="Times New Roman" panose="02020603050405020304" pitchFamily="18" charset="0"/>
                <a:cs typeface="Times New Roman" panose="02020603050405020304" pitchFamily="18" charset="0"/>
              </a:rPr>
              <a:t>Risk Identification</a:t>
            </a:r>
          </a:p>
          <a:p>
            <a:pPr algn="ctr"/>
            <a:r>
              <a:rPr lang="en-US" altLang="en-US" sz="1984">
                <a:solidFill>
                  <a:schemeClr val="bg1"/>
                </a:solidFill>
                <a:latin typeface="Times New Roman" panose="02020603050405020304" pitchFamily="18" charset="0"/>
                <a:cs typeface="Times New Roman" panose="02020603050405020304" pitchFamily="18" charset="0"/>
              </a:rPr>
              <a:t>Framework</a:t>
            </a:r>
          </a:p>
        </p:txBody>
      </p:sp>
      <p:sp>
        <p:nvSpPr>
          <p:cNvPr id="34819" name="Title 3"/>
          <p:cNvSpPr>
            <a:spLocks noGrp="1"/>
          </p:cNvSpPr>
          <p:nvPr>
            <p:ph type="title"/>
          </p:nvPr>
        </p:nvSpPr>
        <p:spPr>
          <a:xfrm>
            <a:off x="11112" y="1697037"/>
            <a:ext cx="2057400" cy="1473200"/>
          </a:xfrm>
        </p:spPr>
        <p:txBody>
          <a:bodyPr/>
          <a:lstStyle/>
          <a:p>
            <a:pPr eaLnBrk="1" hangingPunct="1"/>
            <a:r>
              <a:rPr lang="en-US" altLang="en-US" sz="2400" b="1" dirty="0">
                <a:latin typeface="Times New Roman" panose="02020603050405020304" pitchFamily="18" charset="0"/>
                <a:ea typeface="ＭＳ Ｐゴシック" panose="020B0600070205080204" pitchFamily="34" charset="-128"/>
                <a:cs typeface="Times New Roman" panose="02020603050405020304" pitchFamily="18" charset="0"/>
              </a:rPr>
              <a:t>STEP 2 – Identify Risks </a:t>
            </a:r>
            <a:r>
              <a:rPr lang="en-US" altLang="en-US" sz="2400" dirty="0">
                <a:latin typeface="Times New Roman" panose="02020603050405020304" pitchFamily="18" charset="0"/>
                <a:ea typeface="ＭＳ Ｐゴシック" panose="020B0600070205080204" pitchFamily="34" charset="-128"/>
                <a:cs typeface="Times New Roman" panose="02020603050405020304" pitchFamily="18" charset="0"/>
              </a:rPr>
              <a:t>through a Project Risk Identification Framework</a:t>
            </a:r>
          </a:p>
        </p:txBody>
      </p:sp>
      <p:sp>
        <p:nvSpPr>
          <p:cNvPr id="3482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43">
                <a:solidFill>
                  <a:schemeClr val="tx2"/>
                </a:solidFill>
                <a:latin typeface="Times New Roman" panose="02020603050405020304" pitchFamily="18" charset="0"/>
                <a:cs typeface="Times New Roman" panose="02020603050405020304" pitchFamily="18" charset="0"/>
              </a:rPr>
              <a:t>7-</a:t>
            </a:r>
            <a:fld id="{9EA6ADC7-AED5-40C8-A0DB-79E07C313DEF}" type="slidenum">
              <a:rPr lang="en-US" altLang="en-US" sz="1543">
                <a:solidFill>
                  <a:schemeClr val="tx2"/>
                </a:solidFill>
                <a:latin typeface="Times New Roman" panose="02020603050405020304" pitchFamily="18" charset="0"/>
                <a:cs typeface="Times New Roman" panose="02020603050405020304" pitchFamily="18" charset="0"/>
              </a:rPr>
              <a:pPr eaLnBrk="1" hangingPunct="1"/>
              <a:t>8</a:t>
            </a:fld>
            <a:endParaRPr lang="en-US" altLang="en-US" sz="1543">
              <a:solidFill>
                <a:schemeClr val="tx2"/>
              </a:solidFill>
              <a:latin typeface="Times New Roman" panose="02020603050405020304" pitchFamily="18" charset="0"/>
              <a:cs typeface="Times New Roman" panose="02020603050405020304" pitchFamily="18" charset="0"/>
            </a:endParaRPr>
          </a:p>
        </p:txBody>
      </p:sp>
      <p:sp>
        <p:nvSpPr>
          <p:cNvPr id="7"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pic>
        <p:nvPicPr>
          <p:cNvPr id="3482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2311" y="294344"/>
            <a:ext cx="8077201" cy="721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73757"/>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672500" y="167993"/>
            <a:ext cx="8709376" cy="873213"/>
          </a:xfrm>
        </p:spPr>
        <p:txBody>
          <a:bodyPr/>
          <a:lstStyle/>
          <a:p>
            <a:pPr eaLnBrk="1" hangingPunct="1"/>
            <a:r>
              <a:rPr lang="en-US" altLang="en-US" sz="4000" b="1" dirty="0">
                <a:latin typeface="Times New Roman" panose="02020603050405020304" pitchFamily="18" charset="0"/>
                <a:ea typeface="ＭＳ Ｐゴシック" panose="020B0600070205080204" pitchFamily="34" charset="-128"/>
                <a:cs typeface="Times New Roman" panose="02020603050405020304" pitchFamily="18" charset="0"/>
              </a:rPr>
              <a:t>STEP 3 – Analyze Risks</a:t>
            </a:r>
            <a:endParaRPr lang="en-US" altLang="en-US" sz="4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40963" name="Text Box 4"/>
          <p:cNvSpPr txBox="1">
            <a:spLocks noChangeArrowheads="1"/>
          </p:cNvSpPr>
          <p:nvPr/>
        </p:nvSpPr>
        <p:spPr bwMode="auto">
          <a:xfrm>
            <a:off x="1932446" y="1931917"/>
            <a:ext cx="6354625" cy="70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3968" dirty="0">
                <a:latin typeface="Times New Roman" panose="02020603050405020304" pitchFamily="18" charset="0"/>
                <a:cs typeface="Times New Roman" panose="02020603050405020304" pitchFamily="18" charset="0"/>
              </a:rPr>
              <a:t>Risk = f(Probability * Impact)</a:t>
            </a:r>
          </a:p>
        </p:txBody>
      </p:sp>
      <p:sp>
        <p:nvSpPr>
          <p:cNvPr id="40964" name="Text Box 5"/>
          <p:cNvSpPr txBox="1">
            <a:spLocks noChangeArrowheads="1"/>
          </p:cNvSpPr>
          <p:nvPr/>
        </p:nvSpPr>
        <p:spPr bwMode="auto">
          <a:xfrm>
            <a:off x="924490" y="2687884"/>
            <a:ext cx="7887031" cy="179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chemeClr val="accent2"/>
                </a:solidFill>
                <a:latin typeface="Times New Roman" panose="02020603050405020304" pitchFamily="18" charset="0"/>
                <a:cs typeface="Times New Roman" panose="02020603050405020304" pitchFamily="18" charset="0"/>
              </a:rPr>
              <a:t>Risk assessment focuses on prioritizing risks so that</a:t>
            </a:r>
          </a:p>
          <a:p>
            <a:r>
              <a:rPr lang="en-US" altLang="en-US" sz="2800" dirty="0">
                <a:solidFill>
                  <a:schemeClr val="accent2"/>
                </a:solidFill>
                <a:latin typeface="Times New Roman" panose="02020603050405020304" pitchFamily="18" charset="0"/>
                <a:cs typeface="Times New Roman" panose="02020603050405020304" pitchFamily="18" charset="0"/>
              </a:rPr>
              <a:t>an effective strategy can be formulated for those risks</a:t>
            </a:r>
          </a:p>
          <a:p>
            <a:r>
              <a:rPr lang="en-US" altLang="en-US" sz="2800" dirty="0">
                <a:solidFill>
                  <a:schemeClr val="accent2"/>
                </a:solidFill>
                <a:latin typeface="Times New Roman" panose="02020603050405020304" pitchFamily="18" charset="0"/>
                <a:cs typeface="Times New Roman" panose="02020603050405020304" pitchFamily="18" charset="0"/>
              </a:rPr>
              <a:t>that require a response.</a:t>
            </a:r>
          </a:p>
          <a:p>
            <a:endParaRPr lang="en-US" altLang="en-US" sz="2646" dirty="0">
              <a:solidFill>
                <a:schemeClr val="accent2"/>
              </a:solidFill>
              <a:latin typeface="Times New Roman" panose="02020603050405020304" pitchFamily="18" charset="0"/>
              <a:cs typeface="Times New Roman" panose="02020603050405020304" pitchFamily="18" charset="0"/>
            </a:endParaRPr>
          </a:p>
        </p:txBody>
      </p:sp>
      <p:sp>
        <p:nvSpPr>
          <p:cNvPr id="45064" name="AutoShape 8"/>
          <p:cNvSpPr>
            <a:spLocks noChangeArrowheads="1"/>
          </p:cNvSpPr>
          <p:nvPr/>
        </p:nvSpPr>
        <p:spPr bwMode="auto">
          <a:xfrm>
            <a:off x="5878513" y="4281544"/>
            <a:ext cx="2743200" cy="1631893"/>
          </a:xfrm>
          <a:prstGeom prst="wedgeRectCallout">
            <a:avLst>
              <a:gd name="adj1" fmla="val -50199"/>
              <a:gd name="adj2" fmla="val 25972"/>
            </a:avLst>
          </a:prstGeom>
          <a:solidFill>
            <a:srgbClr val="69B4D5"/>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800" dirty="0">
                <a:latin typeface="Times New Roman" panose="02020603050405020304" pitchFamily="18" charset="0"/>
                <a:cs typeface="Times New Roman" panose="02020603050405020304" pitchFamily="18" charset="0"/>
              </a:rPr>
              <a:t>Can’t</a:t>
            </a:r>
            <a:r>
              <a:rPr lang="en-US" altLang="ja-JP" sz="2800" dirty="0">
                <a:latin typeface="Times New Roman" panose="02020603050405020304" pitchFamily="18" charset="0"/>
                <a:cs typeface="Times New Roman" panose="02020603050405020304" pitchFamily="18" charset="0"/>
              </a:rPr>
              <a:t> respond </a:t>
            </a:r>
          </a:p>
          <a:p>
            <a:pPr algn="ctr"/>
            <a:r>
              <a:rPr lang="en-US" altLang="ja-JP" sz="2800" dirty="0">
                <a:latin typeface="Times New Roman" panose="02020603050405020304" pitchFamily="18" charset="0"/>
                <a:cs typeface="Times New Roman" panose="02020603050405020304" pitchFamily="18" charset="0"/>
              </a:rPr>
              <a:t>to all risks</a:t>
            </a:r>
            <a:endParaRPr lang="en-US" altLang="en-US" sz="2800" dirty="0">
              <a:latin typeface="Times New Roman" panose="02020603050405020304" pitchFamily="18" charset="0"/>
              <a:cs typeface="Times New Roman" panose="02020603050405020304" pitchFamily="18" charset="0"/>
            </a:endParaRPr>
          </a:p>
        </p:txBody>
      </p:sp>
      <p:sp>
        <p:nvSpPr>
          <p:cNvPr id="45065" name="AutoShape 9"/>
          <p:cNvSpPr>
            <a:spLocks noChangeArrowheads="1"/>
          </p:cNvSpPr>
          <p:nvPr/>
        </p:nvSpPr>
        <p:spPr bwMode="auto">
          <a:xfrm>
            <a:off x="1077912" y="4281544"/>
            <a:ext cx="2667000" cy="1631893"/>
          </a:xfrm>
          <a:prstGeom prst="wedgeRectCallout">
            <a:avLst>
              <a:gd name="adj1" fmla="val 50639"/>
              <a:gd name="adj2" fmla="val -22593"/>
            </a:avLst>
          </a:prstGeom>
          <a:solidFill>
            <a:srgbClr val="69B4D5"/>
          </a:solidFill>
          <a:ln w="9525">
            <a:solidFill>
              <a:schemeClr val="tx1"/>
            </a:solidFill>
            <a:miter lim="800000"/>
            <a:headEnd/>
            <a:tailEnd/>
          </a:ln>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800" dirty="0">
                <a:latin typeface="Times New Roman" panose="02020603050405020304" pitchFamily="18" charset="0"/>
                <a:cs typeface="Times New Roman" panose="02020603050405020304" pitchFamily="18" charset="0"/>
              </a:rPr>
              <a:t>Depends on Stakeholder risk tolerances</a:t>
            </a:r>
          </a:p>
        </p:txBody>
      </p:sp>
      <p:sp>
        <p:nvSpPr>
          <p:cNvPr id="10" name="Footer Placeholder 3"/>
          <p:cNvSpPr>
            <a:spLocks noGrp="1"/>
          </p:cNvSpPr>
          <p:nvPr>
            <p:ph type="ftr" sz="quarter" idx="11"/>
          </p:nvPr>
        </p:nvSpPr>
        <p:spPr>
          <a:xfrm>
            <a:off x="3195891" y="7004949"/>
            <a:ext cx="3830586" cy="404232"/>
          </a:xfrm>
        </p:spPr>
        <p:txBody>
          <a:bodyPr vert="horz" wrap="square" lIns="100796" tIns="50398" rIns="100796" bIns="50398" numCol="1" rtlCol="0" anchor="t" anchorCtr="0" compatLnSpc="1">
            <a:prstTxWarp prst="textNoShape">
              <a:avLst/>
            </a:prstTxWarp>
          </a:bodyPr>
          <a:lstStyle>
            <a:lvl1pPr eaLnBrk="0" hangingPunct="0">
              <a:defRPr sz="2646">
                <a:solidFill>
                  <a:schemeClr val="tx1"/>
                </a:solidFill>
                <a:latin typeface="Arial" panose="020B0604020202020204" pitchFamily="34" charset="0"/>
                <a:ea typeface="ＭＳ Ｐゴシック" panose="020B0600070205080204" pitchFamily="34" charset="-128"/>
              </a:defRPr>
            </a:lvl1pPr>
            <a:lvl2pPr marL="41812140" indent="-41308169" eaLnBrk="0" hangingPunct="0">
              <a:defRPr sz="2646">
                <a:solidFill>
                  <a:schemeClr val="tx1"/>
                </a:solidFill>
                <a:latin typeface="Arial" panose="020B0604020202020204" pitchFamily="34" charset="0"/>
                <a:ea typeface="ＭＳ Ｐゴシック" panose="020B0600070205080204" pitchFamily="34" charset="-128"/>
              </a:defRPr>
            </a:lvl2pPr>
            <a:lvl3pPr eaLnBrk="0" hangingPunct="0">
              <a:defRPr sz="2646">
                <a:solidFill>
                  <a:schemeClr val="tx1"/>
                </a:solidFill>
                <a:latin typeface="Arial" panose="020B0604020202020204" pitchFamily="34" charset="0"/>
                <a:ea typeface="ＭＳ Ｐゴシック" panose="020B0600070205080204" pitchFamily="34" charset="-128"/>
              </a:defRPr>
            </a:lvl3pPr>
            <a:lvl4pPr eaLnBrk="0" hangingPunct="0">
              <a:defRPr sz="2646">
                <a:solidFill>
                  <a:schemeClr val="tx1"/>
                </a:solidFill>
                <a:latin typeface="Arial" panose="020B0604020202020204" pitchFamily="34" charset="0"/>
                <a:ea typeface="ＭＳ Ｐゴシック" panose="020B0600070205080204" pitchFamily="34" charset="-128"/>
              </a:defRPr>
            </a:lvl4pPr>
            <a:lvl5pPr eaLnBrk="0" hangingPunct="0">
              <a:defRPr sz="2646">
                <a:solidFill>
                  <a:schemeClr val="tx1"/>
                </a:solidFill>
                <a:latin typeface="Arial" panose="020B0604020202020204" pitchFamily="34" charset="0"/>
                <a:ea typeface="ＭＳ Ｐゴシック" panose="020B0600070205080204" pitchFamily="34" charset="-128"/>
              </a:defRPr>
            </a:lvl5pPr>
            <a:lvl6pPr marL="503972"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6pPr>
            <a:lvl7pPr marL="1007943"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7pPr>
            <a:lvl8pPr marL="1511915"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8pPr>
            <a:lvl9pPr marL="2015886" eaLnBrk="0" fontAlgn="base" hangingPunct="0">
              <a:spcBef>
                <a:spcPct val="0"/>
              </a:spcBef>
              <a:spcAft>
                <a:spcPct val="0"/>
              </a:spcAft>
              <a:defRPr sz="2646">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pPr>
            <a:r>
              <a:rPr lang="en-US" altLang="en-US" sz="1543">
                <a:solidFill>
                  <a:schemeClr val="tx2"/>
                </a:solidFill>
                <a:latin typeface="Times New Roman" panose="02020603050405020304" pitchFamily="18" charset="0"/>
                <a:cs typeface="Times New Roman" panose="02020603050405020304" pitchFamily="18" charset="0"/>
              </a:rPr>
              <a:t>Copyright 2015 John Wiley &amp; Sons, Inc.</a:t>
            </a:r>
          </a:p>
        </p:txBody>
      </p:sp>
    </p:spTree>
    <p:extLst>
      <p:ext uri="{BB962C8B-B14F-4D97-AF65-F5344CB8AC3E}">
        <p14:creationId xmlns:p14="http://schemas.microsoft.com/office/powerpoint/2010/main" val="3757061890"/>
      </p:ext>
    </p:extLst>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25611</TotalTime>
  <Words>1959</Words>
  <Application>Microsoft Office PowerPoint</Application>
  <PresentationFormat>Custom</PresentationFormat>
  <Paragraphs>249</Paragraphs>
  <Slides>35</Slides>
  <Notes>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ＭＳ Ｐゴシック</vt:lpstr>
      <vt:lpstr>Arial</vt:lpstr>
      <vt:lpstr>Bitstream Vera Sans</vt:lpstr>
      <vt:lpstr>News Gothic MT</vt:lpstr>
      <vt:lpstr>Tahoma</vt:lpstr>
      <vt:lpstr>Times New Roman</vt:lpstr>
      <vt:lpstr>Wingdings</vt:lpstr>
      <vt:lpstr>Wingdings 2</vt:lpstr>
      <vt:lpstr>Breeze</vt:lpstr>
      <vt:lpstr>Managing Information Technology Resources ITWS 4310</vt:lpstr>
      <vt:lpstr>Managing IT Resources Class Outline: Mon, Sept 24, 2018</vt:lpstr>
      <vt:lpstr>Managing IT Resources: ITWS 4310 Term Project Report Outline</vt:lpstr>
      <vt:lpstr>Technology Current Events: “Everyone should be terrified of Amazon's Alexa microwave”, Wired UK, Sept 22, 2018. https://www.wired.co.uk/article/amazon-microwave-alexa </vt:lpstr>
      <vt:lpstr>Technology Current Events: “Google CEO Sundar Pichai warns employees: Don't get too political, or else ”, Yahoo Finance, Sept 22, 2018. https://finance.yahoo.com/news/google-ceo-sundar-pichai-warns-151300302.html </vt:lpstr>
      <vt:lpstr>Managing Project Risk</vt:lpstr>
      <vt:lpstr>Project Risk Management Processes</vt:lpstr>
      <vt:lpstr>STEP 2 – Identify Risks through a Project Risk Identification Framework</vt:lpstr>
      <vt:lpstr>STEP 3 – Analyze Risks</vt:lpstr>
      <vt:lpstr>PowerPoint Presentation</vt:lpstr>
      <vt:lpstr>PowerPoint Presentation</vt:lpstr>
      <vt:lpstr>PowerPoint Presentation</vt:lpstr>
      <vt:lpstr>Normal Distribution</vt:lpstr>
      <vt:lpstr>PERT Distribution</vt:lpstr>
      <vt:lpstr>Simulations</vt:lpstr>
      <vt:lpstr>Monte Carlo Simulation</vt:lpstr>
      <vt:lpstr>Cumulative Probability Distribution</vt:lpstr>
      <vt:lpstr>STEP 5 – Monitor and Control Risk</vt:lpstr>
      <vt:lpstr>STEP 5 – Respond and Evaluate Response to Risk through a Risk Response Plan that includes:</vt:lpstr>
      <vt:lpstr>STEP 5 – Respond and Evaluate Response to Risk through Risk Evaluation</vt:lpstr>
      <vt:lpstr>An Overview of Risk and Risk Management</vt:lpstr>
      <vt:lpstr>An Overview of Risk and Risk Management</vt:lpstr>
      <vt:lpstr>An Overview of Risk and Risk Management</vt:lpstr>
      <vt:lpstr>An Overview of Risk and Risk Management</vt:lpstr>
      <vt:lpstr>An Overview of Risk and Risk Management</vt:lpstr>
      <vt:lpstr>Enterprise Risk Management</vt:lpstr>
      <vt:lpstr>The Signal and the Noise by Nate Silver</vt:lpstr>
      <vt:lpstr>The Signal and the Noise by Nate Silver</vt:lpstr>
      <vt:lpstr>The Signal and the Noise by Nate Silver</vt:lpstr>
      <vt:lpstr>The Signal and the Noise by Nate Silver</vt:lpstr>
      <vt:lpstr>The Signal and the Noise by Nate Silver</vt:lpstr>
      <vt:lpstr>The Signal and the Noise by Nate Silver</vt:lpstr>
      <vt:lpstr>The Signal and the Noise by Nate Silver</vt:lpstr>
      <vt:lpstr>The Signal and the Noise by Nate Silver</vt:lpstr>
      <vt:lpstr>Managing IT Resources Week 5 Assignments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428</cp:revision>
  <cp:lastPrinted>2009-08-21T01:49:58Z</cp:lastPrinted>
  <dcterms:created xsi:type="dcterms:W3CDTF">2009-08-23T21:56:42Z</dcterms:created>
  <dcterms:modified xsi:type="dcterms:W3CDTF">2018-09-27T15:07:38Z</dcterms:modified>
</cp:coreProperties>
</file>